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19" r:id="rId5"/>
    <p:sldMasterId id="2147483740" r:id="rId6"/>
    <p:sldMasterId id="2147483753" r:id="rId7"/>
  </p:sldMasterIdLst>
  <p:notesMasterIdLst>
    <p:notesMasterId r:id="rId29"/>
  </p:notesMasterIdLst>
  <p:handoutMasterIdLst>
    <p:handoutMasterId r:id="rId30"/>
  </p:handoutMasterIdLst>
  <p:sldIdLst>
    <p:sldId id="2448" r:id="rId8"/>
    <p:sldId id="2501" r:id="rId9"/>
    <p:sldId id="2519" r:id="rId10"/>
    <p:sldId id="2503" r:id="rId11"/>
    <p:sldId id="2505" r:id="rId12"/>
    <p:sldId id="2497" r:id="rId13"/>
    <p:sldId id="2502" r:id="rId14"/>
    <p:sldId id="266" r:id="rId15"/>
    <p:sldId id="2477" r:id="rId16"/>
    <p:sldId id="2487" r:id="rId17"/>
    <p:sldId id="2521" r:id="rId18"/>
    <p:sldId id="2506" r:id="rId19"/>
    <p:sldId id="2522" r:id="rId20"/>
    <p:sldId id="264" r:id="rId21"/>
    <p:sldId id="2526" r:id="rId22"/>
    <p:sldId id="2525" r:id="rId23"/>
    <p:sldId id="2528" r:id="rId24"/>
    <p:sldId id="2529" r:id="rId25"/>
    <p:sldId id="2527" r:id="rId26"/>
    <p:sldId id="2530" r:id="rId27"/>
    <p:sldId id="2523"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Georgia" panose="02040502050405020303" pitchFamily="18" charset="0"/>
      <p:regular r:id="rId37"/>
      <p:bold r:id="rId38"/>
      <p:italic r:id="rId39"/>
      <p:boldItalic r:id="rId40"/>
    </p:embeddedFont>
    <p:embeddedFont>
      <p:font typeface="Raleway" pitchFamily="2" charset="0"/>
      <p:regular r:id="rId41"/>
      <p:bold r:id="rId42"/>
      <p:italic r:id="rId43"/>
      <p:boldItalic r:id="rId44"/>
    </p:embeddedFont>
    <p:embeddedFont>
      <p:font typeface="Raleway Bold" charset="0"/>
      <p:bold r:id="rId45"/>
    </p:embeddedFont>
    <p:embeddedFont>
      <p:font typeface="Roboto" panose="02000000000000000000" pitchFamily="2"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a:srgbClr val="E97C4F"/>
    <a:srgbClr val="E99757"/>
    <a:srgbClr val="A53F52"/>
    <a:srgbClr val="E76E3C"/>
    <a:srgbClr val="E10600"/>
    <a:srgbClr val="3375BD"/>
    <a:srgbClr val="2C2153"/>
    <a:srgbClr val="898989"/>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830" autoAdjust="0"/>
  </p:normalViewPr>
  <p:slideViewPr>
    <p:cSldViewPr snapToGrid="0">
      <p:cViewPr varScale="1">
        <p:scale>
          <a:sx n="72" d="100"/>
          <a:sy n="72" d="100"/>
        </p:scale>
        <p:origin x="84" y="84"/>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notesMaster" Target="notesMasters/notes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49"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oleObject" Target="https://acmagovau.sharepoint.com/sites/ContentPlatformProjectsSection/Shared%20Documents/Dis-Misinformation/+Final%20report/Drafting/Chapter%202%20-%20Environmental%20scan/Master%20chart%20pack%20-%20for%20report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Sheet1!$C$35</c:f>
              <c:strCache>
                <c:ptCount val="1"/>
                <c:pt idx="0">
                  <c:v>Among platform users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Sheet1!$A$36:$A$51</c:f>
              <c:strCache>
                <c:ptCount val="16"/>
                <c:pt idx="0">
                  <c:v>Facebook</c:v>
                </c:pt>
                <c:pt idx="1">
                  <c:v>WeChat</c:v>
                </c:pt>
                <c:pt idx="2">
                  <c:v>Twitter</c:v>
                </c:pt>
                <c:pt idx="3">
                  <c:v>Reddit</c:v>
                </c:pt>
                <c:pt idx="4">
                  <c:v>TikTok</c:v>
                </c:pt>
                <c:pt idx="5">
                  <c:v>Microsoft Bing</c:v>
                </c:pt>
                <c:pt idx="6">
                  <c:v>Instagram</c:v>
                </c:pt>
                <c:pt idx="7">
                  <c:v>YouTube</c:v>
                </c:pt>
                <c:pt idx="8">
                  <c:v>Google News</c:v>
                </c:pt>
                <c:pt idx="9">
                  <c:v>Snapchat</c:v>
                </c:pt>
                <c:pt idx="10">
                  <c:v>Apple News</c:v>
                </c:pt>
                <c:pt idx="11">
                  <c:v>WhatsApp</c:v>
                </c:pt>
                <c:pt idx="12">
                  <c:v>Pinterest</c:v>
                </c:pt>
                <c:pt idx="13">
                  <c:v>Google Search</c:v>
                </c:pt>
                <c:pt idx="14">
                  <c:v>LinkedIn</c:v>
                </c:pt>
                <c:pt idx="15">
                  <c:v>Messenger</c:v>
                </c:pt>
              </c:strCache>
            </c:strRef>
          </c:cat>
          <c:val>
            <c:numRef>
              <c:f>Sheet1!$C$36:$C$51</c:f>
              <c:numCache>
                <c:formatCode>0</c:formatCode>
                <c:ptCount val="16"/>
                <c:pt idx="0">
                  <c:v>48.527131782945737</c:v>
                </c:pt>
                <c:pt idx="1">
                  <c:v>46.913580246913575</c:v>
                </c:pt>
                <c:pt idx="2">
                  <c:v>39.030023094688218</c:v>
                </c:pt>
                <c:pt idx="3">
                  <c:v>29.074889867841406</c:v>
                </c:pt>
                <c:pt idx="4">
                  <c:v>27.192982456140353</c:v>
                </c:pt>
                <c:pt idx="5">
                  <c:v>25</c:v>
                </c:pt>
                <c:pt idx="6">
                  <c:v>24.269005847953213</c:v>
                </c:pt>
                <c:pt idx="7">
                  <c:v>21.275018532246108</c:v>
                </c:pt>
                <c:pt idx="8">
                  <c:v>18.614718614718615</c:v>
                </c:pt>
                <c:pt idx="9">
                  <c:v>17.257683215130022</c:v>
                </c:pt>
                <c:pt idx="10">
                  <c:v>14.093959731543624</c:v>
                </c:pt>
                <c:pt idx="11">
                  <c:v>13.961038961038961</c:v>
                </c:pt>
                <c:pt idx="12">
                  <c:v>11.627906976744185</c:v>
                </c:pt>
                <c:pt idx="13">
                  <c:v>11.29032258064516</c:v>
                </c:pt>
                <c:pt idx="14">
                  <c:v>9.6590909090909083</c:v>
                </c:pt>
                <c:pt idx="15">
                  <c:v>7.8519855595667876</c:v>
                </c:pt>
              </c:numCache>
            </c:numRef>
          </c:val>
          <c:extLst>
            <c:ext xmlns:c16="http://schemas.microsoft.com/office/drawing/2014/chart" uri="{C3380CC4-5D6E-409C-BE32-E72D297353CC}">
              <c16:uniqueId val="{00000000-2184-4F8F-B89C-F52AC7CBB9F0}"/>
            </c:ext>
          </c:extLst>
        </c:ser>
        <c:dLbls>
          <c:showLegendKey val="0"/>
          <c:showVal val="1"/>
          <c:showCatName val="0"/>
          <c:showSerName val="0"/>
          <c:showPercent val="0"/>
          <c:showBubbleSize val="0"/>
        </c:dLbls>
        <c:gapWidth val="80"/>
        <c:axId val="1525731392"/>
        <c:axId val="1525727128"/>
      </c:barChart>
      <c:lineChart>
        <c:grouping val="standard"/>
        <c:varyColors val="0"/>
        <c:ser>
          <c:idx val="0"/>
          <c:order val="0"/>
          <c:tx>
            <c:strRef>
              <c:f>Sheet1!$B$35</c:f>
              <c:strCache>
                <c:ptCount val="1"/>
                <c:pt idx="0">
                  <c:v>Among all respondents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Sheet1!$A$36:$A$51</c:f>
              <c:strCache>
                <c:ptCount val="16"/>
                <c:pt idx="0">
                  <c:v>Facebook</c:v>
                </c:pt>
                <c:pt idx="1">
                  <c:v>WeChat</c:v>
                </c:pt>
                <c:pt idx="2">
                  <c:v>Twitter</c:v>
                </c:pt>
                <c:pt idx="3">
                  <c:v>Reddit</c:v>
                </c:pt>
                <c:pt idx="4">
                  <c:v>TikTok</c:v>
                </c:pt>
                <c:pt idx="5">
                  <c:v>Microsoft Bing</c:v>
                </c:pt>
                <c:pt idx="6">
                  <c:v>Instagram</c:v>
                </c:pt>
                <c:pt idx="7">
                  <c:v>YouTube</c:v>
                </c:pt>
                <c:pt idx="8">
                  <c:v>Google News</c:v>
                </c:pt>
                <c:pt idx="9">
                  <c:v>Snapchat</c:v>
                </c:pt>
                <c:pt idx="10">
                  <c:v>Apple News</c:v>
                </c:pt>
                <c:pt idx="11">
                  <c:v>WhatsApp</c:v>
                </c:pt>
                <c:pt idx="12">
                  <c:v>Pinterest</c:v>
                </c:pt>
                <c:pt idx="13">
                  <c:v>Google Search</c:v>
                </c:pt>
                <c:pt idx="14">
                  <c:v>LinkedIn</c:v>
                </c:pt>
                <c:pt idx="15">
                  <c:v>Messenger</c:v>
                </c:pt>
              </c:strCache>
            </c:strRef>
          </c:cat>
          <c:val>
            <c:numRef>
              <c:f>Sheet1!$B$36:$B$51</c:f>
              <c:numCache>
                <c:formatCode>0</c:formatCode>
                <c:ptCount val="16"/>
                <c:pt idx="0">
                  <c:v>35.314027830011277</c:v>
                </c:pt>
                <c:pt idx="1">
                  <c:v>1.4291086874764949</c:v>
                </c:pt>
                <c:pt idx="2">
                  <c:v>6.3557728469349373</c:v>
                </c:pt>
                <c:pt idx="3">
                  <c:v>2.4821361414065439</c:v>
                </c:pt>
                <c:pt idx="4">
                  <c:v>2.3317036479879651</c:v>
                </c:pt>
                <c:pt idx="5">
                  <c:v>1.241068070703272</c:v>
                </c:pt>
                <c:pt idx="6">
                  <c:v>9.3644227153065049</c:v>
                </c:pt>
                <c:pt idx="7">
                  <c:v>10.793531402783001</c:v>
                </c:pt>
                <c:pt idx="8">
                  <c:v>3.2342986084994356</c:v>
                </c:pt>
                <c:pt idx="9">
                  <c:v>2.7453930048890558</c:v>
                </c:pt>
                <c:pt idx="10">
                  <c:v>0.78977059044753672</c:v>
                </c:pt>
                <c:pt idx="11">
                  <c:v>3.2342986084994356</c:v>
                </c:pt>
                <c:pt idx="12">
                  <c:v>1.3162843174125611</c:v>
                </c:pt>
                <c:pt idx="13">
                  <c:v>6.0549078600977806</c:v>
                </c:pt>
                <c:pt idx="14">
                  <c:v>1.2786761940579165</c:v>
                </c:pt>
                <c:pt idx="15">
                  <c:v>3.2719067318540804</c:v>
                </c:pt>
              </c:numCache>
            </c:numRef>
          </c:val>
          <c:smooth val="0"/>
          <c:extLst>
            <c:ext xmlns:c16="http://schemas.microsoft.com/office/drawing/2014/chart" uri="{C3380CC4-5D6E-409C-BE32-E72D297353CC}">
              <c16:uniqueId val="{00000001-2184-4F8F-B89C-F52AC7CBB9F0}"/>
            </c:ext>
          </c:extLst>
        </c:ser>
        <c:dLbls>
          <c:showLegendKey val="0"/>
          <c:showVal val="1"/>
          <c:showCatName val="0"/>
          <c:showSerName val="0"/>
          <c:showPercent val="0"/>
          <c:showBubbleSize val="0"/>
        </c:dLbls>
        <c:marker val="1"/>
        <c:smooth val="0"/>
        <c:axId val="1525731392"/>
        <c:axId val="1525727128"/>
      </c:lineChart>
      <c:catAx>
        <c:axId val="152573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aleway" pitchFamily="2" charset="0"/>
                <a:ea typeface="+mn-ea"/>
                <a:cs typeface="+mn-cs"/>
              </a:defRPr>
            </a:pPr>
            <a:endParaRPr lang="en-US"/>
          </a:p>
        </c:txPr>
        <c:crossAx val="1525727128"/>
        <c:crosses val="autoZero"/>
        <c:auto val="1"/>
        <c:lblAlgn val="ctr"/>
        <c:lblOffset val="100"/>
        <c:noMultiLvlLbl val="0"/>
      </c:catAx>
      <c:valAx>
        <c:axId val="1525727128"/>
        <c:scaling>
          <c:orientation val="minMax"/>
          <c:max val="50"/>
        </c:scaling>
        <c:delete val="1"/>
        <c:axPos val="l"/>
        <c:numFmt formatCode="#&quot;%&quot;" sourceLinked="0"/>
        <c:majorTickMark val="none"/>
        <c:minorTickMark val="none"/>
        <c:tickLblPos val="nextTo"/>
        <c:crossAx val="1525731392"/>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showDLblsOverMax val="0"/>
  </c:chart>
  <c:spPr>
    <a:noFill/>
    <a:ln>
      <a:noFill/>
    </a:ln>
    <a:effectLst/>
  </c:spPr>
  <c:txPr>
    <a:bodyPr/>
    <a:lstStyle/>
    <a:p>
      <a:pPr>
        <a:defRPr>
          <a:latin typeface="Raleway"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14568604456349"/>
          <c:y val="0.12880273045717197"/>
          <c:w val="0.4902372926788407"/>
          <c:h val="0.82937217448579381"/>
        </c:manualLayout>
      </c:layout>
      <c:barChart>
        <c:barDir val="bar"/>
        <c:grouping val="clustered"/>
        <c:varyColors val="0"/>
        <c:ser>
          <c:idx val="0"/>
          <c:order val="0"/>
          <c:tx>
            <c:strRef>
              <c:f>Figures!$C$1</c:f>
              <c:strCache>
                <c:ptCount val="1"/>
                <c:pt idx="0">
                  <c:v>High confidence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Figures!$B$2:$B$19</c:f>
              <c:strCache>
                <c:ptCount val="18"/>
                <c:pt idx="0">
                  <c:v>Access the internet at the library</c:v>
                </c:pt>
                <c:pt idx="1">
                  <c:v>Find resources from the library catalogue</c:v>
                </c:pt>
                <c:pt idx="2">
                  <c:v>General internet use</c:v>
                </c:pt>
                <c:pt idx="3">
                  <c:v>Use the devices provided at the library</c:v>
                </c:pt>
                <c:pt idx="4">
                  <c:v>Find information they need online (e.g. health information, finding a job) </c:v>
                </c:pt>
                <c:pt idx="5">
                  <c:v>Use a laptop or computer </c:v>
                </c:pt>
                <c:pt idx="6">
                  <c:v>Use library e-resources at home</c:v>
                </c:pt>
                <c:pt idx="7">
                  <c:v>Use a smartphone</c:v>
                </c:pt>
                <c:pt idx="8">
                  <c:v>Make a decision about what information to share online </c:v>
                </c:pt>
                <c:pt idx="9">
                  <c:v>Choose apps for a smartphone </c:v>
                </c:pt>
                <c:pt idx="10">
                  <c:v>Media and copyright (e.g. find openly licenced image for a report)</c:v>
                </c:pt>
                <c:pt idx="11">
                  <c:v>Find an online community </c:v>
                </c:pt>
                <c:pt idx="12">
                  <c:v>Change privacy settings on social media (e.g. Facebook)</c:v>
                </c:pt>
                <c:pt idx="13">
                  <c:v>Find information and resources to support training others in media literacy</c:v>
                </c:pt>
                <c:pt idx="14">
                  <c:v>Understand the terms of service of online sites</c:v>
                </c:pt>
                <c:pt idx="15">
                  <c:v>Edit photos or videos </c:v>
                </c:pt>
                <c:pt idx="16">
                  <c:v>Help people to deal with (stop/prevent/report) online bullying </c:v>
                </c:pt>
                <c:pt idx="17">
                  <c:v>Help people to deal with (stop/prevent/report) online harassment </c:v>
                </c:pt>
              </c:strCache>
            </c:strRef>
          </c:cat>
          <c:val>
            <c:numRef>
              <c:f>Figures!$C$2:$C$19</c:f>
              <c:numCache>
                <c:formatCode>###0</c:formatCode>
                <c:ptCount val="18"/>
                <c:pt idx="0">
                  <c:v>98.458149779735677</c:v>
                </c:pt>
                <c:pt idx="1">
                  <c:v>98.253275109170303</c:v>
                </c:pt>
                <c:pt idx="2">
                  <c:v>95.851528384279476</c:v>
                </c:pt>
                <c:pt idx="3">
                  <c:v>94.505494505494497</c:v>
                </c:pt>
                <c:pt idx="4">
                  <c:v>92.967032967032964</c:v>
                </c:pt>
                <c:pt idx="5">
                  <c:v>92.811839323467225</c:v>
                </c:pt>
                <c:pt idx="6">
                  <c:v>92.810457516339866</c:v>
                </c:pt>
                <c:pt idx="7">
                  <c:v>87.552742616033754</c:v>
                </c:pt>
                <c:pt idx="8">
                  <c:v>81.93832599118943</c:v>
                </c:pt>
                <c:pt idx="9">
                  <c:v>79.957805907172997</c:v>
                </c:pt>
                <c:pt idx="10">
                  <c:v>77.092511013215855</c:v>
                </c:pt>
                <c:pt idx="11">
                  <c:v>73.206751054852333</c:v>
                </c:pt>
                <c:pt idx="12">
                  <c:v>71.097046413502113</c:v>
                </c:pt>
                <c:pt idx="13">
                  <c:v>69.383259911894271</c:v>
                </c:pt>
                <c:pt idx="14">
                  <c:v>64.130434782608688</c:v>
                </c:pt>
                <c:pt idx="15">
                  <c:v>56.118143459915615</c:v>
                </c:pt>
                <c:pt idx="16">
                  <c:v>46.187363834422655</c:v>
                </c:pt>
                <c:pt idx="17">
                  <c:v>45.315904139433549</c:v>
                </c:pt>
              </c:numCache>
            </c:numRef>
          </c:val>
          <c:extLst>
            <c:ext xmlns:c16="http://schemas.microsoft.com/office/drawing/2014/chart" uri="{C3380CC4-5D6E-409C-BE32-E72D297353CC}">
              <c16:uniqueId val="{00000000-4C5C-4D56-91CA-B3916EFDF9B1}"/>
            </c:ext>
          </c:extLst>
        </c:ser>
        <c:ser>
          <c:idx val="1"/>
          <c:order val="1"/>
          <c:tx>
            <c:strRef>
              <c:f>Figures!$D$1</c:f>
              <c:strCache>
                <c:ptCount val="1"/>
                <c:pt idx="0">
                  <c:v>Assisted others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Figures!$B$2:$B$19</c:f>
              <c:strCache>
                <c:ptCount val="18"/>
                <c:pt idx="0">
                  <c:v>Access the internet at the library</c:v>
                </c:pt>
                <c:pt idx="1">
                  <c:v>Find resources from the library catalogue</c:v>
                </c:pt>
                <c:pt idx="2">
                  <c:v>General internet use</c:v>
                </c:pt>
                <c:pt idx="3">
                  <c:v>Use the devices provided at the library</c:v>
                </c:pt>
                <c:pt idx="4">
                  <c:v>Find information they need online (e.g. health information, finding a job) </c:v>
                </c:pt>
                <c:pt idx="5">
                  <c:v>Use a laptop or computer </c:v>
                </c:pt>
                <c:pt idx="6">
                  <c:v>Use library e-resources at home</c:v>
                </c:pt>
                <c:pt idx="7">
                  <c:v>Use a smartphone</c:v>
                </c:pt>
                <c:pt idx="8">
                  <c:v>Make a decision about what information to share online </c:v>
                </c:pt>
                <c:pt idx="9">
                  <c:v>Choose apps for a smartphone </c:v>
                </c:pt>
                <c:pt idx="10">
                  <c:v>Media and copyright (e.g. find openly licenced image for a report)</c:v>
                </c:pt>
                <c:pt idx="11">
                  <c:v>Find an online community </c:v>
                </c:pt>
                <c:pt idx="12">
                  <c:v>Change privacy settings on social media (e.g. Facebook)</c:v>
                </c:pt>
                <c:pt idx="13">
                  <c:v>Find information and resources to support training others in media literacy</c:v>
                </c:pt>
                <c:pt idx="14">
                  <c:v>Understand the terms of service of online sites</c:v>
                </c:pt>
                <c:pt idx="15">
                  <c:v>Edit photos or videos </c:v>
                </c:pt>
                <c:pt idx="16">
                  <c:v>Help people to deal with (stop/prevent/report) online bullying </c:v>
                </c:pt>
                <c:pt idx="17">
                  <c:v>Help people to deal with (stop/prevent/report) online harassment </c:v>
                </c:pt>
              </c:strCache>
            </c:strRef>
          </c:cat>
          <c:val>
            <c:numRef>
              <c:f>Figures!$D$2:$D$19</c:f>
              <c:numCache>
                <c:formatCode>###0</c:formatCode>
                <c:ptCount val="18"/>
                <c:pt idx="0">
                  <c:v>56.483516483516482</c:v>
                </c:pt>
                <c:pt idx="1">
                  <c:v>89.890109890109898</c:v>
                </c:pt>
                <c:pt idx="2">
                  <c:v>89.010989010989007</c:v>
                </c:pt>
                <c:pt idx="3">
                  <c:v>87.692307692307693</c:v>
                </c:pt>
                <c:pt idx="4">
                  <c:v>72.967032967032964</c:v>
                </c:pt>
                <c:pt idx="5">
                  <c:v>86.813186813186817</c:v>
                </c:pt>
                <c:pt idx="6">
                  <c:v>84.175824175824175</c:v>
                </c:pt>
                <c:pt idx="7">
                  <c:v>65.934065934065927</c:v>
                </c:pt>
                <c:pt idx="8">
                  <c:v>32.967032967032964</c:v>
                </c:pt>
                <c:pt idx="9">
                  <c:v>50.109890109890109</c:v>
                </c:pt>
                <c:pt idx="10">
                  <c:v>51.648351648351657</c:v>
                </c:pt>
                <c:pt idx="11">
                  <c:v>28.791208791208788</c:v>
                </c:pt>
                <c:pt idx="12">
                  <c:v>36.043956043956044</c:v>
                </c:pt>
                <c:pt idx="13">
                  <c:v>42.417582417582416</c:v>
                </c:pt>
                <c:pt idx="14">
                  <c:v>29.450549450549453</c:v>
                </c:pt>
                <c:pt idx="15">
                  <c:v>48.35164835164835</c:v>
                </c:pt>
                <c:pt idx="16">
                  <c:v>9.0109890109890109</c:v>
                </c:pt>
                <c:pt idx="17">
                  <c:v>11.648351648351648</c:v>
                </c:pt>
              </c:numCache>
            </c:numRef>
          </c:val>
          <c:extLst>
            <c:ext xmlns:c16="http://schemas.microsoft.com/office/drawing/2014/chart" uri="{C3380CC4-5D6E-409C-BE32-E72D297353CC}">
              <c16:uniqueId val="{00000001-4C5C-4D56-91CA-B3916EFDF9B1}"/>
            </c:ext>
          </c:extLst>
        </c:ser>
        <c:dLbls>
          <c:showLegendKey val="0"/>
          <c:showVal val="1"/>
          <c:showCatName val="0"/>
          <c:showSerName val="0"/>
          <c:showPercent val="0"/>
          <c:showBubbleSize val="0"/>
        </c:dLbls>
        <c:gapWidth val="150"/>
        <c:overlap val="-25"/>
        <c:axId val="435395487"/>
        <c:axId val="435397151"/>
      </c:barChart>
      <c:catAx>
        <c:axId val="435395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aleway" pitchFamily="2" charset="0"/>
                <a:ea typeface="+mn-ea"/>
                <a:cs typeface="+mn-cs"/>
              </a:defRPr>
            </a:pPr>
            <a:endParaRPr lang="en-US"/>
          </a:p>
        </c:txPr>
        <c:crossAx val="435397151"/>
        <c:crosses val="autoZero"/>
        <c:auto val="1"/>
        <c:lblAlgn val="ctr"/>
        <c:lblOffset val="100"/>
        <c:noMultiLvlLbl val="0"/>
      </c:catAx>
      <c:valAx>
        <c:axId val="435397151"/>
        <c:scaling>
          <c:orientation val="minMax"/>
        </c:scaling>
        <c:delete val="1"/>
        <c:axPos val="t"/>
        <c:numFmt formatCode="###0" sourceLinked="1"/>
        <c:majorTickMark val="none"/>
        <c:minorTickMark val="none"/>
        <c:tickLblPos val="nextTo"/>
        <c:crossAx val="435395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4/14/2022</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4/14/2022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B34ED-4CDD-41C9-90F7-D768D5559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2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C9CACF1-889E-924B-AF12-7628F8A25941}" type="slidenum">
              <a:rPr lang="en-US" smtClean="0"/>
              <a:t>5</a:t>
            </a:fld>
            <a:endParaRPr lang="en-US"/>
          </a:p>
        </p:txBody>
      </p:sp>
    </p:spTree>
    <p:extLst>
      <p:ext uri="{BB962C8B-B14F-4D97-AF65-F5344CB8AC3E}">
        <p14:creationId xmlns:p14="http://schemas.microsoft.com/office/powerpoint/2010/main" val="190230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8B34ED-4CDD-41C9-90F7-D768D5559A6F}" type="slidenum">
              <a:rPr lang="en-US" smtClean="0"/>
              <a:t>7</a:t>
            </a:fld>
            <a:endParaRPr lang="en-US" dirty="0"/>
          </a:p>
        </p:txBody>
      </p:sp>
    </p:spTree>
    <p:extLst>
      <p:ext uri="{BB962C8B-B14F-4D97-AF65-F5344CB8AC3E}">
        <p14:creationId xmlns:p14="http://schemas.microsoft.com/office/powerpoint/2010/main" val="353917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The role of public institutions such as public libraries is critical in providing continuous life-long education for citizens. The importance of informal networks and intermediaries have been found in many studies, mainly from digital inclusion studies (Diaz et al, 2009; Powell, et al, 2010; Park, 2014). People’s behaviour in the adoption and use of a new technology is largely dependent on the social support groups that surround them. This was found to be true among Australian adults where most of their support in media use came from family and friends (Notley et al, 2021). </a:t>
            </a: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Local experts are those who people seek out for help, who have influence over the adoption of new technologies. The motivation to reap the benefits of digital engagement occurs at the local level of the non-user’s social environment, including the local community, workplace and neighbourhood, and close friends and family. In this context, libraries provide a critical infrastructure for the general public to acquire media literacy.</a:t>
            </a:r>
            <a:endParaRPr lang="en-AU" dirty="0"/>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dirty="0"/>
          </a:p>
        </p:txBody>
      </p:sp>
    </p:spTree>
    <p:extLst>
      <p:ext uri="{BB962C8B-B14F-4D97-AF65-F5344CB8AC3E}">
        <p14:creationId xmlns:p14="http://schemas.microsoft.com/office/powerpoint/2010/main" val="138342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8B34ED-4CDD-41C9-90F7-D768D5559A6F}" type="slidenum">
              <a:rPr lang="en-US" smtClean="0"/>
              <a:t>11</a:t>
            </a:fld>
            <a:endParaRPr lang="en-US" dirty="0"/>
          </a:p>
        </p:txBody>
      </p:sp>
    </p:spTree>
    <p:extLst>
      <p:ext uri="{BB962C8B-B14F-4D97-AF65-F5344CB8AC3E}">
        <p14:creationId xmlns:p14="http://schemas.microsoft.com/office/powerpoint/2010/main" val="329139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0" b="0" i="0">
                <a:solidFill>
                  <a:srgbClr val="0C2340"/>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880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88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12FA-4E48-4DE5-8B23-C2658D40F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B1E0CBA-DE39-472D-9D80-596E6E175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3E15986-7FA6-48AD-B65A-0F9D6B46FC06}"/>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3B101A22-3C4D-4DCD-BD6E-DA231F1127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FFC6FE-F0FF-416E-846D-23E91F20E97E}"/>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111671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D160-D4A6-4288-9BCB-EC6D1C373030}"/>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316860A2-6E43-4FF1-941D-F79DD6B9C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F2E2E4-77C9-4134-BFB1-9793A8678238}"/>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BA46D27B-2714-4ED4-892D-1056E31C9B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AA4D47-9003-45C7-8ABA-8E13BE7965D6}"/>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317879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46BA-C73C-44F9-AF37-94C19FE0A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C1497B9-D66F-4D5A-A0A3-F6D3CD1BD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82EA-9BD2-4F3E-A716-5B64AFCAF5EB}"/>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3A8BF729-33CB-432B-BC68-6794A176E7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0186E0-9ED4-4825-B29C-A2212D6CDD50}"/>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40374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A1C-9350-4124-B58A-C735226F4BC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54DE566-DC14-44F0-8B07-859A3F82B4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6AB11B5-025F-400C-8E4C-BE0CE3FBE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32CEBC5-2F33-4F15-BC1C-F62C3FEEFCB0}"/>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487A5D70-7A77-4D5D-983F-3B54D0E359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FAEB55-F8ED-496B-9A18-2CCA7BB2EB4E}"/>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2693831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4B7C-2B45-4AD6-AAC4-46B8B171493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49208C-D55E-49A3-818F-DD85B6D74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0B06A4-67C4-41D5-BA1E-7704A95253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CFB3DCF-7057-4063-8BFC-9A0515562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2A1A5D-118A-480A-A1FB-7C35E3253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C010B43-558C-4EE1-A04C-424F07624076}"/>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97C4535D-FE47-42C6-BE55-7ED363F3FC4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0274724-4A5A-492B-A704-09091B81F7BE}"/>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145232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50D84C9-52E9-BC42-9F95-6D3045A4FF3C}"/>
              </a:ext>
            </a:extLst>
          </p:cNvPr>
          <p:cNvSpPr/>
          <p:nvPr userDrawn="1"/>
        </p:nvSpPr>
        <p:spPr>
          <a:xfrm>
            <a:off x="11370128" y="6171784"/>
            <a:ext cx="383340" cy="383340"/>
          </a:xfrm>
          <a:prstGeom prst="ellipse">
            <a:avLst/>
          </a:prstGeom>
          <a:solidFill>
            <a:srgbClr val="00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F218C5-0B7D-46EC-92C0-03102AE2AE2C}"/>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CD070C3C-F62F-416F-B7FC-295892C02E1F}"/>
              </a:ext>
            </a:extLst>
          </p:cNvPr>
          <p:cNvSpPr>
            <a:spLocks noGrp="1"/>
          </p:cNvSpPr>
          <p:nvPr>
            <p:ph type="sldNum" sz="quarter" idx="12"/>
          </p:nvPr>
        </p:nvSpPr>
        <p:spPr>
          <a:xfrm>
            <a:off x="8950168" y="6173787"/>
            <a:ext cx="2743200" cy="365125"/>
          </a:xfrm>
        </p:spPr>
        <p:txBody>
          <a:bodyPr/>
          <a:lstStyle>
            <a:lvl1pPr>
              <a:defRPr>
                <a:solidFill>
                  <a:schemeClr val="bg1"/>
                </a:solidFill>
              </a:defRPr>
            </a:lvl1pPr>
          </a:lstStyle>
          <a:p>
            <a:fld id="{EE6DDC2B-4709-4B00-AC0A-E301BF1588FA}" type="slidenum">
              <a:rPr lang="en-AU" smtClean="0"/>
              <a:pPr/>
              <a:t>‹#›</a:t>
            </a:fld>
            <a:endParaRPr lang="en-AU" dirty="0"/>
          </a:p>
        </p:txBody>
      </p:sp>
      <p:pic>
        <p:nvPicPr>
          <p:cNvPr id="9" name="Picture 8" descr="A picture containing text, clipart&#10;&#10;Description automatically generated">
            <a:extLst>
              <a:ext uri="{FF2B5EF4-FFF2-40B4-BE49-F238E27FC236}">
                <a16:creationId xmlns:a16="http://schemas.microsoft.com/office/drawing/2014/main" id="{D4294683-C380-9448-932E-18F06C711C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760" y="6127749"/>
            <a:ext cx="1768152" cy="365125"/>
          </a:xfrm>
          <a:prstGeom prst="rect">
            <a:avLst/>
          </a:prstGeom>
        </p:spPr>
      </p:pic>
      <p:cxnSp>
        <p:nvCxnSpPr>
          <p:cNvPr id="11" name="Straight Connector 10">
            <a:extLst>
              <a:ext uri="{FF2B5EF4-FFF2-40B4-BE49-F238E27FC236}">
                <a16:creationId xmlns:a16="http://schemas.microsoft.com/office/drawing/2014/main" id="{A07F9CFB-71C3-C142-A3D1-4FFCD62136D3}"/>
              </a:ext>
            </a:extLst>
          </p:cNvPr>
          <p:cNvCxnSpPr>
            <a:cxnSpLocks/>
            <a:stCxn id="9" idx="3"/>
          </p:cNvCxnSpPr>
          <p:nvPr userDrawn="1"/>
        </p:nvCxnSpPr>
        <p:spPr>
          <a:xfrm>
            <a:off x="2184912" y="6310312"/>
            <a:ext cx="9168888" cy="70019"/>
          </a:xfrm>
          <a:prstGeom prst="line">
            <a:avLst/>
          </a:prstGeom>
          <a:ln w="38100">
            <a:solidFill>
              <a:srgbClr val="006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44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F8C60-7F54-48C5-B823-13B611705BEB}"/>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708F0073-245D-42EF-9C84-F55D72E9BBF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AC90513-BACA-4B73-BC0D-E8D86278B67C}"/>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94942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4B02-FC6D-40FE-A790-14E892E82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899207C-8AAD-4F23-8DCE-DF3D4A030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C23B595-5219-4DE0-94F2-19199781D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C4DA3-6CD4-4A48-8238-64625365DEEB}"/>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5EE61A3B-59C6-4323-8321-38504269D3E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13B282-BBEA-4610-B504-B7B5366140DC}"/>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4076855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EB64-D817-4DEB-948F-90610FCB6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F9039CB-7C8D-40A7-A908-E7CEA8E18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2DD6D45-6002-4189-B9FF-4CD60D817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E03CC-62C0-40BB-8BF2-5FD6B9441BFF}"/>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7BE6839C-3C45-4F88-82AA-54408AC0718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4FEE255-465C-48A2-AAB8-B1EFE719E4B8}"/>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13890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D0E3-03A7-4540-8798-22A82A1C3F2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46CAA1-784A-4EA9-B9EF-79517AF01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426D1A-0BB1-4DBE-AF3C-AD42AE407F77}"/>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19076774-7F05-4D1A-AF3A-9E07CF9230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1B21C1-86F6-477A-9340-3DB21393A098}"/>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303742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17442-2A9C-4CD1-BF10-580C8888DB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B01FA16-C5B1-482E-AD6C-44F7D79F28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85F4A9-5E9C-4507-8D85-4240799E057E}"/>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48EA778A-6C40-4096-8250-FF9520A6B9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6B4AEB-0E28-4A63-8A74-598733FCC3B4}"/>
              </a:ext>
            </a:extLst>
          </p:cNvPr>
          <p:cNvSpPr>
            <a:spLocks noGrp="1"/>
          </p:cNvSpPr>
          <p:nvPr>
            <p:ph type="sldNum" sz="quarter" idx="12"/>
          </p:nvPr>
        </p:nvSpPr>
        <p:spPr/>
        <p:txBody>
          <a:bodyPr/>
          <a:lstStyle/>
          <a:p>
            <a:fld id="{EE6DDC2B-4709-4B00-AC0A-E301BF1588FA}" type="slidenum">
              <a:rPr lang="en-AU" smtClean="0"/>
              <a:t>‹#›</a:t>
            </a:fld>
            <a:endParaRPr lang="en-AU"/>
          </a:p>
        </p:txBody>
      </p:sp>
    </p:spTree>
    <p:extLst>
      <p:ext uri="{BB962C8B-B14F-4D97-AF65-F5344CB8AC3E}">
        <p14:creationId xmlns:p14="http://schemas.microsoft.com/office/powerpoint/2010/main" val="2149244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DAA2744-6B45-A246-8DD0-AF0CFC922836}"/>
              </a:ext>
            </a:extLst>
          </p:cNvPr>
          <p:cNvSpPr>
            <a:spLocks noGrp="1"/>
          </p:cNvSpPr>
          <p:nvPr>
            <p:ph type="body" sz="quarter" idx="11" hasCustomPrompt="1"/>
          </p:nvPr>
        </p:nvSpPr>
        <p:spPr>
          <a:xfrm>
            <a:off x="-13528" y="2862471"/>
            <a:ext cx="12205528" cy="3995530"/>
          </a:xfrm>
          <a:solidFill>
            <a:srgbClr val="006C91"/>
          </a:solidFill>
        </p:spPr>
        <p:txBody>
          <a:bodyPr lIns="3204000" tIns="1620000">
            <a:normAutofit/>
          </a:bodyPr>
          <a:lstStyle>
            <a:lvl1pPr marL="0" indent="0">
              <a:buNone/>
              <a:defRPr sz="5500" b="1" i="0" baseline="0">
                <a:solidFill>
                  <a:schemeClr val="bg1"/>
                </a:solidFill>
                <a:latin typeface="Verlag" pitchFamily="2" charset="0"/>
              </a:defRPr>
            </a:lvl1pPr>
          </a:lstStyle>
          <a:p>
            <a:pPr lvl="0"/>
            <a:r>
              <a:rPr lang="en-US" dirty="0"/>
              <a:t>Click to edit text</a:t>
            </a:r>
          </a:p>
        </p:txBody>
      </p:sp>
      <p:sp>
        <p:nvSpPr>
          <p:cNvPr id="17" name="Text Placeholder 16">
            <a:extLst>
              <a:ext uri="{FF2B5EF4-FFF2-40B4-BE49-F238E27FC236}">
                <a16:creationId xmlns:a16="http://schemas.microsoft.com/office/drawing/2014/main" id="{51F76DCE-EC83-6D46-82F4-347D4A8C74D8}"/>
              </a:ext>
            </a:extLst>
          </p:cNvPr>
          <p:cNvSpPr>
            <a:spLocks noGrp="1"/>
          </p:cNvSpPr>
          <p:nvPr>
            <p:ph type="body" sz="quarter" idx="10" hasCustomPrompt="1"/>
          </p:nvPr>
        </p:nvSpPr>
        <p:spPr>
          <a:xfrm>
            <a:off x="3064806" y="1870952"/>
            <a:ext cx="8507412" cy="2146300"/>
          </a:xfrm>
          <a:solidFill>
            <a:schemeClr val="accent3"/>
          </a:solidFill>
        </p:spPr>
        <p:txBody>
          <a:bodyPr lIns="180000" tIns="180000" rIns="180000" bIns="180000" anchor="ctr" anchorCtr="0">
            <a:normAutofit/>
          </a:bodyPr>
          <a:lstStyle>
            <a:lvl1pPr marL="0" indent="0">
              <a:buNone/>
              <a:defRPr sz="5500" cap="all" baseline="0">
                <a:solidFill>
                  <a:schemeClr val="bg1"/>
                </a:solidFill>
                <a:latin typeface="Verlag Black" pitchFamily="2" charset="0"/>
              </a:defRPr>
            </a:lvl1pPr>
          </a:lstStyle>
          <a:p>
            <a:pPr lvl="0"/>
            <a:r>
              <a:rPr lang="en-US" dirty="0"/>
              <a:t>Click to edit title</a:t>
            </a:r>
          </a:p>
        </p:txBody>
      </p:sp>
      <p:sp>
        <p:nvSpPr>
          <p:cNvPr id="24" name="Text Placeholder 23">
            <a:extLst>
              <a:ext uri="{FF2B5EF4-FFF2-40B4-BE49-F238E27FC236}">
                <a16:creationId xmlns:a16="http://schemas.microsoft.com/office/drawing/2014/main" id="{075BE22F-4125-A149-B482-097F5D442D01}"/>
              </a:ext>
            </a:extLst>
          </p:cNvPr>
          <p:cNvSpPr>
            <a:spLocks noGrp="1"/>
          </p:cNvSpPr>
          <p:nvPr>
            <p:ph type="body" sz="quarter" idx="12"/>
          </p:nvPr>
        </p:nvSpPr>
        <p:spPr>
          <a:xfrm>
            <a:off x="3323877" y="5987428"/>
            <a:ext cx="8507412" cy="652462"/>
          </a:xfrm>
        </p:spPr>
        <p:txBody>
          <a:bodyPr>
            <a:normAutofit/>
          </a:bodyPr>
          <a:lstStyle>
            <a:lvl1pPr marL="0" indent="0">
              <a:buNone/>
              <a:defRPr sz="2000" baseline="0">
                <a:solidFill>
                  <a:schemeClr val="bg1"/>
                </a:solidFill>
                <a:latin typeface="Verlag" pitchFamily="2" charset="0"/>
              </a:defRPr>
            </a:lvl1pPr>
          </a:lstStyle>
          <a:p>
            <a:pPr lvl="0"/>
            <a:r>
              <a:rPr lang="en-GB" dirty="0"/>
              <a:t>Click to edit Master text styles</a:t>
            </a:r>
          </a:p>
        </p:txBody>
      </p:sp>
    </p:spTree>
    <p:extLst>
      <p:ext uri="{BB962C8B-B14F-4D97-AF65-F5344CB8AC3E}">
        <p14:creationId xmlns:p14="http://schemas.microsoft.com/office/powerpoint/2010/main" val="9604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93777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22541866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3757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5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8333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9996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4022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110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789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723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171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2863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030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019D-9535-47E7-B519-B37DA0359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683B7B9-E761-41F6-AA23-55C3CAE64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14CF55D-1FBC-43ED-BD19-E3CB365AA5D4}"/>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5" name="Footer Placeholder 4">
            <a:extLst>
              <a:ext uri="{FF2B5EF4-FFF2-40B4-BE49-F238E27FC236}">
                <a16:creationId xmlns:a16="http://schemas.microsoft.com/office/drawing/2014/main" id="{E552B3FE-74C3-49ED-8B9B-64ACAD8EB0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DC9502-FE8B-431E-8FFD-27F5E62B8EA0}"/>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222301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0F55-9CB2-419E-96B8-DC6B7A53C366}"/>
              </a:ext>
            </a:extLst>
          </p:cNvPr>
          <p:cNvSpPr>
            <a:spLocks noGrp="1"/>
          </p:cNvSpPr>
          <p:nvPr>
            <p:ph type="title"/>
          </p:nvPr>
        </p:nvSpPr>
        <p:spPr/>
        <p:txBody>
          <a:bodyPr/>
          <a:lstStyle>
            <a:lvl1pPr>
              <a:defRPr>
                <a:solidFill>
                  <a:schemeClr val="tx2"/>
                </a:solidFill>
                <a:latin typeface="Roboto" panose="02000000000000000000" pitchFamily="2" charset="0"/>
                <a:ea typeface="Roboto" panose="02000000000000000000" pitchFamily="2"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0F0374A-CD73-45A3-A9A8-12635D9A0A0D}"/>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00C1722-A57B-42D9-9CE7-60EECBAA198F}"/>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5" name="Footer Placeholder 4">
            <a:extLst>
              <a:ext uri="{FF2B5EF4-FFF2-40B4-BE49-F238E27FC236}">
                <a16:creationId xmlns:a16="http://schemas.microsoft.com/office/drawing/2014/main" id="{BE4EEC79-43BC-42E3-AA35-DF788188A5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F8DC69-7607-4A39-81AE-05DB71A53BE3}"/>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1580356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7C6F-A904-427C-B8FA-7B3E5534B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434CB31-482E-4325-B5E1-3197B0F29C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0D5AD-7C49-43C5-A55D-E19F49DFE2A9}"/>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5" name="Footer Placeholder 4">
            <a:extLst>
              <a:ext uri="{FF2B5EF4-FFF2-40B4-BE49-F238E27FC236}">
                <a16:creationId xmlns:a16="http://schemas.microsoft.com/office/drawing/2014/main" id="{0EE0AED1-BA77-41B8-8725-EEBEFAB406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CA0654-B3D9-495E-BCAD-4461C49FDEB2}"/>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2638991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3362-0D5B-48A2-ABAE-F6FCD9DD30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D2DB4E7-9638-4A50-A577-5C79DED1F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564CB74-B233-4106-8446-8EDC560895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681F065-D50E-4E39-B205-192139EB2AAC}"/>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6" name="Footer Placeholder 5">
            <a:extLst>
              <a:ext uri="{FF2B5EF4-FFF2-40B4-BE49-F238E27FC236}">
                <a16:creationId xmlns:a16="http://schemas.microsoft.com/office/drawing/2014/main" id="{0A57C6E2-DD5B-42BA-8906-7B7CD16E3A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3A40A9-F6F1-4225-9F1E-2AB96EC0A0DA}"/>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3637013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1723-BE5A-4A9E-9024-EEA96D5D461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472D35-A571-4D35-8C3B-46A129311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CC161-7B51-4E83-89D6-FD89D27FFF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6C253E4-023E-4B52-AEA8-066C9AC77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23301B-F2F9-45F0-B34C-B5B7FB946F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5A7B83A-0E76-4307-81FF-20EE1F4C3FCA}"/>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8" name="Footer Placeholder 7">
            <a:extLst>
              <a:ext uri="{FF2B5EF4-FFF2-40B4-BE49-F238E27FC236}">
                <a16:creationId xmlns:a16="http://schemas.microsoft.com/office/drawing/2014/main" id="{69116335-F7FB-4CFB-BAE8-82F04267A71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B4459AA-52D6-486A-8A9B-26A15BB10797}"/>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3470592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F74E-6F4B-4C6D-BE7C-F73EE5330F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2C308A6-43BE-43EA-BE3D-75E7692CF164}"/>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4" name="Footer Placeholder 3">
            <a:extLst>
              <a:ext uri="{FF2B5EF4-FFF2-40B4-BE49-F238E27FC236}">
                <a16:creationId xmlns:a16="http://schemas.microsoft.com/office/drawing/2014/main" id="{537B16C6-A835-4905-9BAF-1C535025924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578A8E0-061B-4AEC-96D6-21E0CBBA1CAF}"/>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4152830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F09D9-BCCF-4C09-9149-9FA9B774C450}"/>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3" name="Footer Placeholder 2">
            <a:extLst>
              <a:ext uri="{FF2B5EF4-FFF2-40B4-BE49-F238E27FC236}">
                <a16:creationId xmlns:a16="http://schemas.microsoft.com/office/drawing/2014/main" id="{85AA96F5-0CE3-4F7D-AB0D-23F045E445D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C9CE118-1353-43FE-AF96-AC26EBDFB359}"/>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2800092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E441-612C-4513-83BB-BC83DC8E2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ED45CC0-03AA-4C4D-B824-6E1F74D6F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D74B00D-2164-464C-858A-5711E0CAA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21A7D-BCDC-4889-BE66-A9E40265F433}"/>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6" name="Footer Placeholder 5">
            <a:extLst>
              <a:ext uri="{FF2B5EF4-FFF2-40B4-BE49-F238E27FC236}">
                <a16:creationId xmlns:a16="http://schemas.microsoft.com/office/drawing/2014/main" id="{19BA5270-C822-4CB1-A061-22CD75ABF44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FA9184E-BEAC-48C1-985E-14DD799368C5}"/>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160878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980F-356A-4DD1-92C6-AABE0EF6D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1A0B579-49C0-4F6B-BEE8-CE71B51ED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75E9CE7-73A3-4C0B-9905-F713A7350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D5E50-B9E3-4996-A399-BE4A46218081}"/>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6" name="Footer Placeholder 5">
            <a:extLst>
              <a:ext uri="{FF2B5EF4-FFF2-40B4-BE49-F238E27FC236}">
                <a16:creationId xmlns:a16="http://schemas.microsoft.com/office/drawing/2014/main" id="{76A9D22E-6BF4-4BBB-AC92-686A6D7698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ABB4104-7565-46EC-A928-236E9BB4DAB6}"/>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4038561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6977-D8AD-49F7-AEFA-EC06054419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97C729E-9203-40D7-BF2E-CD7A14B13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1C6483-907A-4873-B1C2-C4230791F44F}"/>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5" name="Footer Placeholder 4">
            <a:extLst>
              <a:ext uri="{FF2B5EF4-FFF2-40B4-BE49-F238E27FC236}">
                <a16:creationId xmlns:a16="http://schemas.microsoft.com/office/drawing/2014/main" id="{41D69A95-4562-418C-B8C1-4620BF0496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2F323C0-F8FA-482E-8F44-D60F34823987}"/>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3316483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23605-F03B-44E2-8D89-178D81B4C4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C5DA54-5AB6-40C2-A169-741177EA0D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E5F378-DADC-4BFA-90E1-2F31761C2D5E}"/>
              </a:ext>
            </a:extLst>
          </p:cNvPr>
          <p:cNvSpPr>
            <a:spLocks noGrp="1"/>
          </p:cNvSpPr>
          <p:nvPr>
            <p:ph type="dt" sz="half" idx="10"/>
          </p:nvPr>
        </p:nvSpPr>
        <p:spPr/>
        <p:txBody>
          <a:bodyPr/>
          <a:lstStyle/>
          <a:p>
            <a:fld id="{CA702BDC-9EEE-46D0-901F-881423B2C5F3}" type="datetimeFigureOut">
              <a:rPr lang="en-AU" smtClean="0"/>
              <a:t>14/04/2022</a:t>
            </a:fld>
            <a:endParaRPr lang="en-AU"/>
          </a:p>
        </p:txBody>
      </p:sp>
      <p:sp>
        <p:nvSpPr>
          <p:cNvPr id="5" name="Footer Placeholder 4">
            <a:extLst>
              <a:ext uri="{FF2B5EF4-FFF2-40B4-BE49-F238E27FC236}">
                <a16:creationId xmlns:a16="http://schemas.microsoft.com/office/drawing/2014/main" id="{43AFF683-26CA-45A6-8F26-69192BFBF4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1CA6AA-D74A-416C-8967-6E3ED67AFBF4}"/>
              </a:ext>
            </a:extLst>
          </p:cNvPr>
          <p:cNvSpPr>
            <a:spLocks noGrp="1"/>
          </p:cNvSpPr>
          <p:nvPr>
            <p:ph type="sldNum" sz="quarter" idx="12"/>
          </p:nvPr>
        </p:nvSpPr>
        <p:spPr/>
        <p:txBody>
          <a:bodyPr/>
          <a:lstStyle/>
          <a:p>
            <a:fld id="{85D46085-AB3A-4FFE-9712-79A3731F511F}" type="slidenum">
              <a:rPr lang="en-AU" smtClean="0"/>
              <a:t>‹#›</a:t>
            </a:fld>
            <a:endParaRPr lang="en-AU"/>
          </a:p>
        </p:txBody>
      </p:sp>
    </p:spTree>
    <p:extLst>
      <p:ext uri="{BB962C8B-B14F-4D97-AF65-F5344CB8AC3E}">
        <p14:creationId xmlns:p14="http://schemas.microsoft.com/office/powerpoint/2010/main" val="22261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20753631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738" r:id="rId12"/>
    <p:sldLayoutId id="2147483765" r:id="rId13"/>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73ED7-A04B-4749-8A16-1E0A5C7F9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008F66-D6E4-426B-BBE3-632727229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EFAED1-ADE0-433F-A6D3-51A6588A8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008B58BE-DDA4-4A2F-921C-D4CECFE4B1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2733B3C-FD0C-4C64-A999-DDE89459C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DDC2B-4709-4B00-AC0A-E301BF1588FA}" type="slidenum">
              <a:rPr lang="en-AU" smtClean="0"/>
              <a:t>‹#›</a:t>
            </a:fld>
            <a:endParaRPr lang="en-AU"/>
          </a:p>
        </p:txBody>
      </p:sp>
    </p:spTree>
    <p:extLst>
      <p:ext uri="{BB962C8B-B14F-4D97-AF65-F5344CB8AC3E}">
        <p14:creationId xmlns:p14="http://schemas.microsoft.com/office/powerpoint/2010/main" val="10049650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4/14/2022</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205152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0624B-BCEB-439A-8F41-D207231B2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3963CAD-1D12-4F14-8A93-F01D1A430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C44B7D-915B-45EF-80F6-65899436E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2BDC-9EEE-46D0-901F-881423B2C5F3}" type="datetimeFigureOut">
              <a:rPr lang="en-AU" smtClean="0"/>
              <a:t>14/04/2022</a:t>
            </a:fld>
            <a:endParaRPr lang="en-AU"/>
          </a:p>
        </p:txBody>
      </p:sp>
      <p:sp>
        <p:nvSpPr>
          <p:cNvPr id="5" name="Footer Placeholder 4">
            <a:extLst>
              <a:ext uri="{FF2B5EF4-FFF2-40B4-BE49-F238E27FC236}">
                <a16:creationId xmlns:a16="http://schemas.microsoft.com/office/drawing/2014/main" id="{FF5CFC63-944F-4EF7-8FFC-79D0B9F02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571E051-F8EE-4B74-BE2B-70FA6B85E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46085-AB3A-4FFE-9712-79A3731F511F}" type="slidenum">
              <a:rPr lang="en-AU" smtClean="0"/>
              <a:t>‹#›</a:t>
            </a:fld>
            <a:endParaRPr lang="en-AU"/>
          </a:p>
        </p:txBody>
      </p:sp>
    </p:spTree>
    <p:extLst>
      <p:ext uri="{BB962C8B-B14F-4D97-AF65-F5344CB8AC3E}">
        <p14:creationId xmlns:p14="http://schemas.microsoft.com/office/powerpoint/2010/main" val="394447080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4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4.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0.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apo.org.au/sites/default/files/resource-files/2022-03/apo-nid316582.pdf" TargetMode="Externa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hyperlink" Target="https://apo.org.au/node/312650" TargetMode="External"/><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a:xfrm>
            <a:off x="0" y="34764"/>
            <a:ext cx="12192000" cy="6858000"/>
          </a:xfrm>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436726" y="2901377"/>
            <a:ext cx="11490325" cy="1360423"/>
          </a:xfrm>
        </p:spPr>
        <p:txBody>
          <a:bodyPr/>
          <a:lstStyle/>
          <a:p>
            <a:pPr>
              <a:lnSpc>
                <a:spcPts val="5256"/>
              </a:lnSpc>
            </a:pPr>
            <a:r>
              <a:rPr lang="en-US" sz="4400" spc="-133" dirty="0">
                <a:solidFill>
                  <a:srgbClr val="E76E3C"/>
                </a:solidFill>
                <a:latin typeface="Raleway Bold"/>
              </a:rPr>
              <a:t>combatting misinformation With Media </a:t>
            </a:r>
            <a:r>
              <a:rPr lang="en-US" sz="4400" spc="-133" dirty="0" err="1">
                <a:solidFill>
                  <a:srgbClr val="E76E3C"/>
                </a:solidFill>
                <a:latin typeface="Raleway Bold"/>
              </a:rPr>
              <a:t>LIteracy</a:t>
            </a:r>
            <a:endParaRPr lang="en-US" sz="4400" spc="-133" dirty="0">
              <a:solidFill>
                <a:srgbClr val="E76E3C"/>
              </a:solidFill>
              <a:latin typeface="Raleway Bold"/>
            </a:endParaRPr>
          </a:p>
        </p:txBody>
      </p:sp>
      <p:sp>
        <p:nvSpPr>
          <p:cNvPr id="10" name="TextBox 9">
            <a:extLst>
              <a:ext uri="{FF2B5EF4-FFF2-40B4-BE49-F238E27FC236}">
                <a16:creationId xmlns:a16="http://schemas.microsoft.com/office/drawing/2014/main" id="{9EA50B0D-B3A3-4CB6-A18C-C8ACD33735EA}"/>
              </a:ext>
            </a:extLst>
          </p:cNvPr>
          <p:cNvSpPr txBox="1"/>
          <p:nvPr/>
        </p:nvSpPr>
        <p:spPr>
          <a:xfrm>
            <a:off x="2167436" y="4674651"/>
            <a:ext cx="8330912" cy="1077218"/>
          </a:xfrm>
          <a:prstGeom prst="rect">
            <a:avLst/>
          </a:prstGeom>
          <a:noFill/>
        </p:spPr>
        <p:txBody>
          <a:bodyPr wrap="square">
            <a:spAutoFit/>
          </a:bodyPr>
          <a:lstStyle/>
          <a:p>
            <a:pPr algn="ctr"/>
            <a:r>
              <a:rPr lang="en-US" sz="1600" b="1" cap="none" dirty="0">
                <a:latin typeface="Raleway" pitchFamily="2" charset="0"/>
              </a:rPr>
              <a:t>Sora Park</a:t>
            </a:r>
            <a:r>
              <a:rPr lang="en-US" sz="1600" cap="none" dirty="0">
                <a:latin typeface="Raleway" pitchFamily="2" charset="0"/>
              </a:rPr>
              <a:t>, Professorial Research Fellow, University of Canberra</a:t>
            </a:r>
          </a:p>
          <a:p>
            <a:pPr algn="ctr"/>
            <a:r>
              <a:rPr lang="en-US" sz="1600" cap="none" dirty="0" err="1">
                <a:latin typeface="Raleway" pitchFamily="2" charset="0"/>
              </a:rPr>
              <a:t>sorapark</a:t>
            </a:r>
            <a:r>
              <a:rPr lang="en-US" sz="1600" cap="none" dirty="0">
                <a:latin typeface="Raleway" pitchFamily="2" charset="0"/>
              </a:rPr>
              <a:t>         sora.park@canberra.edu.au</a:t>
            </a:r>
          </a:p>
          <a:p>
            <a:pPr algn="ctr"/>
            <a:r>
              <a:rPr lang="en-US" sz="1600" b="1" cap="none" dirty="0">
                <a:latin typeface="Raleway" pitchFamily="2" charset="0"/>
              </a:rPr>
              <a:t>Barbara Walsh, </a:t>
            </a:r>
            <a:r>
              <a:rPr lang="en-US" sz="1600" cap="none" dirty="0">
                <a:latin typeface="Raleway" pitchFamily="2" charset="0"/>
              </a:rPr>
              <a:t>Associate Professor, University of Canberra</a:t>
            </a:r>
          </a:p>
          <a:p>
            <a:pPr algn="ctr"/>
            <a:r>
              <a:rPr lang="en-US" sz="1600" dirty="0">
                <a:latin typeface="Raleway" pitchFamily="2" charset="0"/>
              </a:rPr>
              <a:t>barbara.walsh@canberra.edu.au</a:t>
            </a:r>
            <a:endParaRPr lang="en-US" sz="1600" cap="none" dirty="0">
              <a:latin typeface="Raleway" pitchFamily="2" charset="0"/>
            </a:endParaRPr>
          </a:p>
        </p:txBody>
      </p:sp>
      <p:sp>
        <p:nvSpPr>
          <p:cNvPr id="2" name="TextBox 1">
            <a:extLst>
              <a:ext uri="{FF2B5EF4-FFF2-40B4-BE49-F238E27FC236}">
                <a16:creationId xmlns:a16="http://schemas.microsoft.com/office/drawing/2014/main" id="{A92CC7F6-1830-493C-BEF6-C00ECC7E4693}"/>
              </a:ext>
            </a:extLst>
          </p:cNvPr>
          <p:cNvSpPr txBox="1"/>
          <p:nvPr/>
        </p:nvSpPr>
        <p:spPr>
          <a:xfrm>
            <a:off x="1991267" y="2425423"/>
            <a:ext cx="9518428" cy="338554"/>
          </a:xfrm>
          <a:prstGeom prst="rect">
            <a:avLst/>
          </a:prstGeom>
          <a:noFill/>
        </p:spPr>
        <p:txBody>
          <a:bodyPr wrap="square" rtlCol="0">
            <a:spAutoFit/>
          </a:bodyPr>
          <a:lstStyle/>
          <a:p>
            <a:r>
              <a:rPr lang="en-AU" sz="1600" dirty="0">
                <a:latin typeface="Raleway" pitchFamily="2" charset="0"/>
              </a:rPr>
              <a:t>National &amp; State Libraries Australasia, Australian Library &amp; Information Association Webinar</a:t>
            </a:r>
          </a:p>
        </p:txBody>
      </p:sp>
      <p:pic>
        <p:nvPicPr>
          <p:cNvPr id="7" name="Online Image Placeholder 27" descr="Envelope">
            <a:extLst>
              <a:ext uri="{FF2B5EF4-FFF2-40B4-BE49-F238E27FC236}">
                <a16:creationId xmlns:a16="http://schemas.microsoft.com/office/drawing/2014/main" id="{C5550DC4-A797-4D15-8F77-EF898C60A0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36066" y="4975427"/>
            <a:ext cx="234133" cy="234133"/>
          </a:xfrm>
          <a:prstGeom prst="rect">
            <a:avLst/>
          </a:prstGeom>
        </p:spPr>
      </p:pic>
      <p:pic>
        <p:nvPicPr>
          <p:cNvPr id="1028" name="Picture 4" descr="White Twitter Icon Png, Twitter Icons, White Icons, Twitter Logo PNG and  Vector with Transparent Background for Free Download">
            <a:extLst>
              <a:ext uri="{FF2B5EF4-FFF2-40B4-BE49-F238E27FC236}">
                <a16:creationId xmlns:a16="http://schemas.microsoft.com/office/drawing/2014/main" id="{986F8173-14EC-405F-9110-D1D2FB62E6D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8056" y1="55556" x2="48056" y2="55556"/>
                      </a14:backgroundRemoval>
                    </a14:imgEffect>
                  </a14:imgLayer>
                </a14:imgProps>
              </a:ext>
              <a:ext uri="{28A0092B-C50C-407E-A947-70E740481C1C}">
                <a14:useLocalDpi xmlns:a14="http://schemas.microsoft.com/office/drawing/2010/main" val="0"/>
              </a:ext>
            </a:extLst>
          </a:blip>
          <a:srcRect/>
          <a:stretch>
            <a:fillRect/>
          </a:stretch>
        </p:blipFill>
        <p:spPr bwMode="auto">
          <a:xfrm>
            <a:off x="4070178" y="4941872"/>
            <a:ext cx="334043" cy="334043"/>
          </a:xfrm>
          <a:prstGeom prst="rect">
            <a:avLst/>
          </a:prstGeom>
          <a:noFill/>
          <a:extLst>
            <a:ext uri="{909E8E84-426E-40DD-AFC4-6F175D3DCCD1}">
              <a14:hiddenFill xmlns:a14="http://schemas.microsoft.com/office/drawing/2010/main">
                <a:solidFill>
                  <a:srgbClr val="FFFFFF"/>
                </a:solidFill>
              </a14:hiddenFill>
            </a:ext>
          </a:extLst>
        </p:spPr>
      </p:pic>
      <p:pic>
        <p:nvPicPr>
          <p:cNvPr id="11" name="Online Image Placeholder 27" descr="Envelope">
            <a:extLst>
              <a:ext uri="{FF2B5EF4-FFF2-40B4-BE49-F238E27FC236}">
                <a16:creationId xmlns:a16="http://schemas.microsoft.com/office/drawing/2014/main" id="{E4290ACA-3D12-4A3A-9004-56B37A8BEC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31453" y="5460215"/>
            <a:ext cx="234133" cy="234133"/>
          </a:xfrm>
          <a:prstGeom prst="rect">
            <a:avLst/>
          </a:prstGeom>
        </p:spPr>
      </p:pic>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close up of computer code">
            <a:extLst>
              <a:ext uri="{FF2B5EF4-FFF2-40B4-BE49-F238E27FC236}">
                <a16:creationId xmlns:a16="http://schemas.microsoft.com/office/drawing/2014/main" id="{A49FA131-1D8C-4B84-A9FD-3EE948CB2955}"/>
              </a:ext>
            </a:extLst>
          </p:cNvPr>
          <p:cNvPicPr>
            <a:picLocks noGrp="1" noChangeAspect="1"/>
          </p:cNvPicPr>
          <p:nvPr>
            <p:ph type="pic" sz="quarter" idx="10"/>
          </p:nvPr>
        </p:nvPicPr>
        <p:blipFill rotWithShape="1">
          <a:blip r:embed="rId3">
            <a:alphaModFix amt="35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extBox 2">
            <a:extLst>
              <a:ext uri="{FF2B5EF4-FFF2-40B4-BE49-F238E27FC236}">
                <a16:creationId xmlns:a16="http://schemas.microsoft.com/office/drawing/2014/main" id="{9BB7F8E3-B26B-4F92-8844-72C7DFE9A744}"/>
              </a:ext>
            </a:extLst>
          </p:cNvPr>
          <p:cNvSpPr txBox="1"/>
          <p:nvPr/>
        </p:nvSpPr>
        <p:spPr>
          <a:xfrm>
            <a:off x="1619439" y="2125072"/>
            <a:ext cx="8953122" cy="1815882"/>
          </a:xfrm>
          <a:prstGeom prst="rect">
            <a:avLst/>
          </a:prstGeom>
          <a:noFill/>
        </p:spPr>
        <p:txBody>
          <a:bodyPr wrap="square" rtlCol="0">
            <a:spAutoFit/>
          </a:bodyPr>
          <a:lstStyle/>
          <a:p>
            <a:r>
              <a:rPr lang="en-AU" sz="2800" dirty="0">
                <a:latin typeface="Raleway" pitchFamily="2" charset="0"/>
              </a:rPr>
              <a:t>Delivery of life-long education</a:t>
            </a:r>
          </a:p>
          <a:p>
            <a:r>
              <a:rPr lang="en-AU" sz="2800" dirty="0">
                <a:latin typeface="Raleway" pitchFamily="2" charset="0"/>
              </a:rPr>
              <a:t>Local experts and intermediaries</a:t>
            </a:r>
          </a:p>
          <a:p>
            <a:r>
              <a:rPr lang="en-AU" sz="2800" dirty="0">
                <a:latin typeface="Raleway" pitchFamily="2" charset="0"/>
              </a:rPr>
              <a:t>Both formal and informal ways of learning</a:t>
            </a:r>
          </a:p>
          <a:p>
            <a:r>
              <a:rPr lang="en-AU" sz="2800" dirty="0">
                <a:latin typeface="Raleway" pitchFamily="2" charset="0"/>
              </a:rPr>
              <a:t>Training vs (ongoing) support</a:t>
            </a:r>
          </a:p>
        </p:txBody>
      </p:sp>
      <p:sp>
        <p:nvSpPr>
          <p:cNvPr id="4" name="TextBox 3">
            <a:extLst>
              <a:ext uri="{FF2B5EF4-FFF2-40B4-BE49-F238E27FC236}">
                <a16:creationId xmlns:a16="http://schemas.microsoft.com/office/drawing/2014/main" id="{922C8FF1-C148-4991-9AFB-F86232DAD887}"/>
              </a:ext>
            </a:extLst>
          </p:cNvPr>
          <p:cNvSpPr txBox="1"/>
          <p:nvPr/>
        </p:nvSpPr>
        <p:spPr>
          <a:xfrm>
            <a:off x="1565753" y="839244"/>
            <a:ext cx="6513535" cy="707886"/>
          </a:xfrm>
          <a:prstGeom prst="rect">
            <a:avLst/>
          </a:prstGeom>
          <a:noFill/>
        </p:spPr>
        <p:txBody>
          <a:bodyPr wrap="square" rtlCol="0">
            <a:spAutoFit/>
          </a:bodyPr>
          <a:lstStyle/>
          <a:p>
            <a:r>
              <a:rPr lang="en-AU" sz="4000" dirty="0">
                <a:solidFill>
                  <a:schemeClr val="accent2"/>
                </a:solidFill>
                <a:latin typeface="Raleway" pitchFamily="2" charset="0"/>
              </a:rPr>
              <a:t>The role of libraries</a:t>
            </a:r>
          </a:p>
        </p:txBody>
      </p:sp>
    </p:spTree>
    <p:extLst>
      <p:ext uri="{BB962C8B-B14F-4D97-AF65-F5344CB8AC3E}">
        <p14:creationId xmlns:p14="http://schemas.microsoft.com/office/powerpoint/2010/main" val="85741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5148" y="1158263"/>
            <a:ext cx="9349051" cy="1107996"/>
          </a:xfrm>
          <a:prstGeom prst="rect">
            <a:avLst/>
          </a:prstGeom>
        </p:spPr>
        <p:txBody>
          <a:bodyPr wrap="square" lIns="0" tIns="0" rIns="0" bIns="0" rtlCol="0" anchor="t">
            <a:spAutoFit/>
          </a:bodyPr>
          <a:lstStyle/>
          <a:p>
            <a:pPr defTabSz="857250"/>
            <a:r>
              <a:rPr lang="en-US" sz="3600" spc="-187" dirty="0">
                <a:solidFill>
                  <a:srgbClr val="E76E3C"/>
                </a:solidFill>
                <a:latin typeface="Raleway" pitchFamily="2" charset="0"/>
              </a:rPr>
              <a:t>Media Literacy Intermediaries: Australian Library &amp; Information Association Survey 2021</a:t>
            </a:r>
          </a:p>
        </p:txBody>
      </p:sp>
      <p:pic>
        <p:nvPicPr>
          <p:cNvPr id="21" name="Picture 7">
            <a:extLst>
              <a:ext uri="{FF2B5EF4-FFF2-40B4-BE49-F238E27FC236}">
                <a16:creationId xmlns:a16="http://schemas.microsoft.com/office/drawing/2014/main" id="{27BADA17-11EE-4EB0-9951-D3F82BE5B3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flipV="1">
            <a:off x="922928" y="818165"/>
            <a:ext cx="472221" cy="453332"/>
          </a:xfrm>
          <a:prstGeom prst="rect">
            <a:avLst/>
          </a:prstGeom>
        </p:spPr>
      </p:pic>
      <p:pic>
        <p:nvPicPr>
          <p:cNvPr id="23" name="Picture 8">
            <a:extLst>
              <a:ext uri="{FF2B5EF4-FFF2-40B4-BE49-F238E27FC236}">
                <a16:creationId xmlns:a16="http://schemas.microsoft.com/office/drawing/2014/main" id="{76B15622-73A3-4C2F-86A9-866A25E2DC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1935" y="2606358"/>
            <a:ext cx="1818141" cy="172723"/>
          </a:xfrm>
          <a:prstGeom prst="rect">
            <a:avLst/>
          </a:prstGeom>
        </p:spPr>
      </p:pic>
      <p:sp>
        <p:nvSpPr>
          <p:cNvPr id="6" name="TextBox 5">
            <a:extLst>
              <a:ext uri="{FF2B5EF4-FFF2-40B4-BE49-F238E27FC236}">
                <a16:creationId xmlns:a16="http://schemas.microsoft.com/office/drawing/2014/main" id="{ED1CF11B-055D-4EDE-8BB5-C9256CD3B0BD}"/>
              </a:ext>
            </a:extLst>
          </p:cNvPr>
          <p:cNvSpPr txBox="1"/>
          <p:nvPr/>
        </p:nvSpPr>
        <p:spPr>
          <a:xfrm>
            <a:off x="4649597" y="5103628"/>
            <a:ext cx="6094602" cy="646331"/>
          </a:xfrm>
          <a:prstGeom prst="rect">
            <a:avLst/>
          </a:prstGeom>
          <a:noFill/>
        </p:spPr>
        <p:txBody>
          <a:bodyPr wrap="square">
            <a:spAutoFit/>
          </a:bodyPr>
          <a:lstStyle/>
          <a:p>
            <a:r>
              <a:rPr lang="en-AU" sz="1800" dirty="0">
                <a:effectLst/>
                <a:latin typeface="Raleway" pitchFamily="2" charset="0"/>
                <a:ea typeface="Calibri" panose="020F0502020204030204" pitchFamily="34" charset="0"/>
                <a:cs typeface="Times New Roman" panose="02020603050405020304" pitchFamily="18" charset="0"/>
              </a:rPr>
              <a:t>An online survey was administered via ALIA member networks from Thu 7 Oct to Fri 3 Dec 2021 (n=536)</a:t>
            </a:r>
            <a:endParaRPr lang="en-AU" dirty="0">
              <a:latin typeface="Raleway" pitchFamily="2" charset="0"/>
            </a:endParaRPr>
          </a:p>
        </p:txBody>
      </p:sp>
    </p:spTree>
    <p:extLst>
      <p:ext uri="{BB962C8B-B14F-4D97-AF65-F5344CB8AC3E}">
        <p14:creationId xmlns:p14="http://schemas.microsoft.com/office/powerpoint/2010/main" val="277057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6A6A139-FBB5-463A-B3BF-5B4EFD9A451E}"/>
              </a:ext>
            </a:extLst>
          </p:cNvPr>
          <p:cNvGraphicFramePr>
            <a:graphicFrameLocks/>
          </p:cNvGraphicFramePr>
          <p:nvPr>
            <p:extLst>
              <p:ext uri="{D42A27DB-BD31-4B8C-83A1-F6EECF244321}">
                <p14:modId xmlns:p14="http://schemas.microsoft.com/office/powerpoint/2010/main" val="3204285759"/>
              </p:ext>
            </p:extLst>
          </p:nvPr>
        </p:nvGraphicFramePr>
        <p:xfrm>
          <a:off x="651353" y="914400"/>
          <a:ext cx="10784910" cy="546134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31F3136-3B5D-4319-A932-B55A175C73AD}"/>
              </a:ext>
            </a:extLst>
          </p:cNvPr>
          <p:cNvSpPr txBox="1"/>
          <p:nvPr/>
        </p:nvSpPr>
        <p:spPr>
          <a:xfrm>
            <a:off x="1794352" y="297586"/>
            <a:ext cx="9422288" cy="461665"/>
          </a:xfrm>
          <a:prstGeom prst="rect">
            <a:avLst/>
          </a:prstGeom>
          <a:noFill/>
        </p:spPr>
        <p:txBody>
          <a:bodyPr wrap="square">
            <a:spAutoFit/>
          </a:bodyPr>
          <a:lstStyle/>
          <a:p>
            <a:r>
              <a:rPr lang="en-AU" sz="2400" dirty="0">
                <a:solidFill>
                  <a:srgbClr val="0C2340"/>
                </a:solidFill>
                <a:latin typeface="Raleway" pitchFamily="2" charset="0"/>
              </a:rPr>
              <a:t>Confidence and experience of helping members of the public</a:t>
            </a:r>
          </a:p>
        </p:txBody>
      </p:sp>
    </p:spTree>
    <p:extLst>
      <p:ext uri="{BB962C8B-B14F-4D97-AF65-F5344CB8AC3E}">
        <p14:creationId xmlns:p14="http://schemas.microsoft.com/office/powerpoint/2010/main" val="124458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A15A74B-C918-46B9-986C-FADB2A9E56E1}"/>
              </a:ext>
            </a:extLst>
          </p:cNvPr>
          <p:cNvSpPr txBox="1"/>
          <p:nvPr/>
        </p:nvSpPr>
        <p:spPr>
          <a:xfrm>
            <a:off x="4327438" y="3429000"/>
            <a:ext cx="6094602" cy="646331"/>
          </a:xfrm>
          <a:prstGeom prst="rect">
            <a:avLst/>
          </a:prstGeom>
          <a:noFill/>
        </p:spPr>
        <p:txBody>
          <a:bodyPr wrap="square">
            <a:spAutoFit/>
          </a:bodyPr>
          <a:lstStyle/>
          <a:p>
            <a:r>
              <a:rPr lang="en-AU" sz="1800" dirty="0">
                <a:effectLst/>
                <a:latin typeface="Raleway" pitchFamily="2" charset="0"/>
                <a:ea typeface="Calibri" panose="020F0502020204030204" pitchFamily="34" charset="0"/>
                <a:cs typeface="Times New Roman" panose="02020603050405020304" pitchFamily="18" charset="0"/>
              </a:rPr>
              <a:t>Older adults and family/parents are more likely to ask for help in general internet use, and using devices.	</a:t>
            </a:r>
          </a:p>
        </p:txBody>
      </p:sp>
      <p:sp>
        <p:nvSpPr>
          <p:cNvPr id="14" name="TextBox 13">
            <a:extLst>
              <a:ext uri="{FF2B5EF4-FFF2-40B4-BE49-F238E27FC236}">
                <a16:creationId xmlns:a16="http://schemas.microsoft.com/office/drawing/2014/main" id="{E950C642-FF2E-4433-BE09-032EB3092C5D}"/>
              </a:ext>
            </a:extLst>
          </p:cNvPr>
          <p:cNvSpPr txBox="1"/>
          <p:nvPr/>
        </p:nvSpPr>
        <p:spPr>
          <a:xfrm>
            <a:off x="2705377" y="4690573"/>
            <a:ext cx="6096000" cy="646331"/>
          </a:xfrm>
          <a:prstGeom prst="rect">
            <a:avLst/>
          </a:prstGeom>
          <a:noFill/>
        </p:spPr>
        <p:txBody>
          <a:bodyPr wrap="square">
            <a:spAutoFit/>
          </a:bodyPr>
          <a:lstStyle/>
          <a:p>
            <a:r>
              <a:rPr lang="en-AU" sz="1800" dirty="0">
                <a:effectLst/>
                <a:latin typeface="Raleway" pitchFamily="2" charset="0"/>
                <a:ea typeface="Calibri" panose="020F0502020204030204" pitchFamily="34" charset="0"/>
                <a:cs typeface="Times New Roman" panose="02020603050405020304" pitchFamily="18" charset="0"/>
              </a:rPr>
              <a:t>Young people are more likely to need help in finding information and using library resources.</a:t>
            </a:r>
            <a:endParaRPr lang="en-AU" dirty="0"/>
          </a:p>
        </p:txBody>
      </p:sp>
      <p:pic>
        <p:nvPicPr>
          <p:cNvPr id="16" name="Picture 22">
            <a:extLst>
              <a:ext uri="{FF2B5EF4-FFF2-40B4-BE49-F238E27FC236}">
                <a16:creationId xmlns:a16="http://schemas.microsoft.com/office/drawing/2014/main" id="{180B2B30-7FA5-4903-833C-608C30CA4B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93444" y="1347012"/>
            <a:ext cx="1956152" cy="1604045"/>
          </a:xfrm>
          <a:prstGeom prst="rect">
            <a:avLst/>
          </a:prstGeom>
        </p:spPr>
      </p:pic>
      <p:pic>
        <p:nvPicPr>
          <p:cNvPr id="17" name="Picture 5">
            <a:extLst>
              <a:ext uri="{FF2B5EF4-FFF2-40B4-BE49-F238E27FC236}">
                <a16:creationId xmlns:a16="http://schemas.microsoft.com/office/drawing/2014/main" id="{30BC0122-38DF-4A80-AEE4-9AE5E11567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6884" y="885200"/>
            <a:ext cx="1681947" cy="4695793"/>
          </a:xfrm>
          <a:prstGeom prst="rect">
            <a:avLst/>
          </a:prstGeom>
        </p:spPr>
      </p:pic>
      <p:pic>
        <p:nvPicPr>
          <p:cNvPr id="18" name="Picture 14">
            <a:extLst>
              <a:ext uri="{FF2B5EF4-FFF2-40B4-BE49-F238E27FC236}">
                <a16:creationId xmlns:a16="http://schemas.microsoft.com/office/drawing/2014/main" id="{CC2990F8-859B-4E32-BE1E-7AE9E86269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87923" y="4464987"/>
            <a:ext cx="2367192" cy="1885145"/>
          </a:xfrm>
          <a:prstGeom prst="rect">
            <a:avLst/>
          </a:prstGeom>
        </p:spPr>
      </p:pic>
      <p:sp>
        <p:nvSpPr>
          <p:cNvPr id="22" name="TextBox 21">
            <a:extLst>
              <a:ext uri="{FF2B5EF4-FFF2-40B4-BE49-F238E27FC236}">
                <a16:creationId xmlns:a16="http://schemas.microsoft.com/office/drawing/2014/main" id="{23CD0FA8-5017-4A84-A150-4235CECF92CD}"/>
              </a:ext>
            </a:extLst>
          </p:cNvPr>
          <p:cNvSpPr txBox="1"/>
          <p:nvPr/>
        </p:nvSpPr>
        <p:spPr>
          <a:xfrm>
            <a:off x="2934006" y="1094813"/>
            <a:ext cx="5844263" cy="1477328"/>
          </a:xfrm>
          <a:prstGeom prst="rect">
            <a:avLst/>
          </a:prstGeom>
          <a:noFill/>
        </p:spPr>
        <p:txBody>
          <a:bodyPr wrap="square">
            <a:spAutoFit/>
          </a:bodyPr>
          <a:lstStyle/>
          <a:p>
            <a:r>
              <a:rPr lang="en-AU" dirty="0">
                <a:latin typeface="Raleway" pitchFamily="2" charset="0"/>
              </a:rPr>
              <a:t>The most common activities patrons ask for help are </a:t>
            </a:r>
          </a:p>
          <a:p>
            <a:pPr marL="342900" indent="-342900">
              <a:buAutoNum type="arabicParenBoth"/>
            </a:pPr>
            <a:r>
              <a:rPr lang="en-AU" dirty="0">
                <a:latin typeface="Raleway" pitchFamily="2" charset="0"/>
              </a:rPr>
              <a:t>finding information online </a:t>
            </a:r>
          </a:p>
          <a:p>
            <a:pPr marL="342900" indent="-342900">
              <a:buAutoNum type="arabicParenBoth"/>
            </a:pPr>
            <a:r>
              <a:rPr lang="en-AU" dirty="0">
                <a:latin typeface="Raleway" pitchFamily="2" charset="0"/>
              </a:rPr>
              <a:t>general internet use and </a:t>
            </a:r>
          </a:p>
          <a:p>
            <a:pPr marL="342900" indent="-342900">
              <a:buAutoNum type="arabicParenBoth"/>
            </a:pPr>
            <a:r>
              <a:rPr lang="en-AU" dirty="0">
                <a:latin typeface="Raleway" pitchFamily="2" charset="0"/>
              </a:rPr>
              <a:t>using devices (smartphones/laptops &amp; computers).</a:t>
            </a:r>
          </a:p>
        </p:txBody>
      </p:sp>
    </p:spTree>
    <p:extLst>
      <p:ext uri="{BB962C8B-B14F-4D97-AF65-F5344CB8AC3E}">
        <p14:creationId xmlns:p14="http://schemas.microsoft.com/office/powerpoint/2010/main" val="68211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0BAE-58DF-4383-9839-C692555F011D}"/>
              </a:ext>
            </a:extLst>
          </p:cNvPr>
          <p:cNvSpPr>
            <a:spLocks noGrp="1"/>
          </p:cNvSpPr>
          <p:nvPr>
            <p:ph type="title"/>
          </p:nvPr>
        </p:nvSpPr>
        <p:spPr>
          <a:xfrm>
            <a:off x="838200" y="365126"/>
            <a:ext cx="10515600" cy="718298"/>
          </a:xfrm>
        </p:spPr>
        <p:txBody>
          <a:bodyPr>
            <a:normAutofit/>
          </a:bodyPr>
          <a:lstStyle/>
          <a:p>
            <a:r>
              <a:rPr lang="en-AU" sz="2800" dirty="0">
                <a:latin typeface="Raleway" pitchFamily="2" charset="0"/>
              </a:rPr>
              <a:t>Who is responsible for delivering media literacy education?</a:t>
            </a:r>
          </a:p>
        </p:txBody>
      </p:sp>
      <p:grpSp>
        <p:nvGrpSpPr>
          <p:cNvPr id="12" name="Group 11">
            <a:extLst>
              <a:ext uri="{FF2B5EF4-FFF2-40B4-BE49-F238E27FC236}">
                <a16:creationId xmlns:a16="http://schemas.microsoft.com/office/drawing/2014/main" id="{70402210-D1F1-49CC-8026-526857E0E717}"/>
              </a:ext>
            </a:extLst>
          </p:cNvPr>
          <p:cNvGrpSpPr/>
          <p:nvPr/>
        </p:nvGrpSpPr>
        <p:grpSpPr>
          <a:xfrm>
            <a:off x="1182283" y="1573242"/>
            <a:ext cx="1176422" cy="1220622"/>
            <a:chOff x="1826837" y="2126585"/>
            <a:chExt cx="2426382" cy="2445416"/>
          </a:xfrm>
        </p:grpSpPr>
        <p:sp>
          <p:nvSpPr>
            <p:cNvPr id="6" name="Oval 5">
              <a:extLst>
                <a:ext uri="{FF2B5EF4-FFF2-40B4-BE49-F238E27FC236}">
                  <a16:creationId xmlns:a16="http://schemas.microsoft.com/office/drawing/2014/main" id="{3D514B8F-77A8-46A1-B316-F306F432F859}"/>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CE4F7004-453F-486A-826B-5B792DC90C4C}"/>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13" name="TextBox 12">
            <a:extLst>
              <a:ext uri="{FF2B5EF4-FFF2-40B4-BE49-F238E27FC236}">
                <a16:creationId xmlns:a16="http://schemas.microsoft.com/office/drawing/2014/main" id="{9F93591F-5DAF-42D8-9B4F-B5A21C5CB595}"/>
              </a:ext>
            </a:extLst>
          </p:cNvPr>
          <p:cNvSpPr txBox="1"/>
          <p:nvPr/>
        </p:nvSpPr>
        <p:spPr>
          <a:xfrm>
            <a:off x="1348841" y="1904630"/>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75%</a:t>
            </a:r>
          </a:p>
        </p:txBody>
      </p:sp>
      <p:sp>
        <p:nvSpPr>
          <p:cNvPr id="15" name="TextBox 14">
            <a:extLst>
              <a:ext uri="{FF2B5EF4-FFF2-40B4-BE49-F238E27FC236}">
                <a16:creationId xmlns:a16="http://schemas.microsoft.com/office/drawing/2014/main" id="{21B846BF-B57E-4229-AABE-F1E38F33E433}"/>
              </a:ext>
            </a:extLst>
          </p:cNvPr>
          <p:cNvSpPr txBox="1"/>
          <p:nvPr/>
        </p:nvSpPr>
        <p:spPr>
          <a:xfrm>
            <a:off x="2491706" y="2074749"/>
            <a:ext cx="3372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Raleway" pitchFamily="2" charset="0"/>
              </a:rPr>
              <a:t>Secondary and senior schools</a:t>
            </a:r>
          </a:p>
        </p:txBody>
      </p:sp>
      <p:grpSp>
        <p:nvGrpSpPr>
          <p:cNvPr id="41" name="Group 40">
            <a:extLst>
              <a:ext uri="{FF2B5EF4-FFF2-40B4-BE49-F238E27FC236}">
                <a16:creationId xmlns:a16="http://schemas.microsoft.com/office/drawing/2014/main" id="{EB3145E2-7388-4E19-B398-CDD11F612B55}"/>
              </a:ext>
            </a:extLst>
          </p:cNvPr>
          <p:cNvGrpSpPr/>
          <p:nvPr/>
        </p:nvGrpSpPr>
        <p:grpSpPr>
          <a:xfrm>
            <a:off x="6255037" y="1573242"/>
            <a:ext cx="1176422" cy="1220622"/>
            <a:chOff x="1826837" y="2126585"/>
            <a:chExt cx="2426382" cy="2445416"/>
          </a:xfrm>
        </p:grpSpPr>
        <p:sp>
          <p:nvSpPr>
            <p:cNvPr id="42" name="Oval 41">
              <a:extLst>
                <a:ext uri="{FF2B5EF4-FFF2-40B4-BE49-F238E27FC236}">
                  <a16:creationId xmlns:a16="http://schemas.microsoft.com/office/drawing/2014/main" id="{43A71C56-B027-4D2F-914B-93EC2C999586}"/>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Freeform: Shape 42">
              <a:extLst>
                <a:ext uri="{FF2B5EF4-FFF2-40B4-BE49-F238E27FC236}">
                  <a16:creationId xmlns:a16="http://schemas.microsoft.com/office/drawing/2014/main" id="{613DF1E1-D93F-40BB-B2C4-2D1E7895C845}"/>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44" name="TextBox 43">
            <a:extLst>
              <a:ext uri="{FF2B5EF4-FFF2-40B4-BE49-F238E27FC236}">
                <a16:creationId xmlns:a16="http://schemas.microsoft.com/office/drawing/2014/main" id="{EDDC9C40-BFA6-4F37-B9AA-62D1AA7EE11B}"/>
              </a:ext>
            </a:extLst>
          </p:cNvPr>
          <p:cNvSpPr txBox="1"/>
          <p:nvPr/>
        </p:nvSpPr>
        <p:spPr>
          <a:xfrm>
            <a:off x="6421595" y="1904630"/>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40%</a:t>
            </a:r>
          </a:p>
        </p:txBody>
      </p:sp>
      <p:sp>
        <p:nvSpPr>
          <p:cNvPr id="45" name="TextBox 44">
            <a:extLst>
              <a:ext uri="{FF2B5EF4-FFF2-40B4-BE49-F238E27FC236}">
                <a16:creationId xmlns:a16="http://schemas.microsoft.com/office/drawing/2014/main" id="{60B52AAC-DBE8-423F-9A19-6B74EF2080AE}"/>
              </a:ext>
            </a:extLst>
          </p:cNvPr>
          <p:cNvSpPr txBox="1"/>
          <p:nvPr/>
        </p:nvSpPr>
        <p:spPr>
          <a:xfrm>
            <a:off x="7576384" y="2074749"/>
            <a:ext cx="30727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Raleway" pitchFamily="2" charset="0"/>
              </a:rPr>
              <a:t>People themselves</a:t>
            </a:r>
          </a:p>
        </p:txBody>
      </p:sp>
      <p:grpSp>
        <p:nvGrpSpPr>
          <p:cNvPr id="48" name="Group 47">
            <a:extLst>
              <a:ext uri="{FF2B5EF4-FFF2-40B4-BE49-F238E27FC236}">
                <a16:creationId xmlns:a16="http://schemas.microsoft.com/office/drawing/2014/main" id="{4AF9F79A-A349-42AE-AB32-CBD15EDB3737}"/>
              </a:ext>
            </a:extLst>
          </p:cNvPr>
          <p:cNvGrpSpPr/>
          <p:nvPr/>
        </p:nvGrpSpPr>
        <p:grpSpPr>
          <a:xfrm>
            <a:off x="1182282" y="3002316"/>
            <a:ext cx="1176422" cy="1220622"/>
            <a:chOff x="1826837" y="2126585"/>
            <a:chExt cx="2426382" cy="2445416"/>
          </a:xfrm>
        </p:grpSpPr>
        <p:sp>
          <p:nvSpPr>
            <p:cNvPr id="49" name="Oval 48">
              <a:extLst>
                <a:ext uri="{FF2B5EF4-FFF2-40B4-BE49-F238E27FC236}">
                  <a16:creationId xmlns:a16="http://schemas.microsoft.com/office/drawing/2014/main" id="{ABA39159-A41D-47EA-B568-347E8908271F}"/>
                </a:ext>
              </a:extLst>
            </p:cNvPr>
            <p:cNvSpPr/>
            <p:nvPr/>
          </p:nvSpPr>
          <p:spPr>
            <a:xfrm>
              <a:off x="1826837" y="2126585"/>
              <a:ext cx="2426382" cy="2445416"/>
            </a:xfrm>
            <a:prstGeom prst="ellipse">
              <a:avLst/>
            </a:prstGeom>
            <a:solidFill>
              <a:srgbClr val="E97C4F">
                <a:alpha val="90000"/>
              </a:srgbClr>
            </a:solidFill>
            <a:ln>
              <a:solidFill>
                <a:srgbClr val="E97C4F"/>
              </a:solid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0BA4D3BC-324D-4907-AC0E-8D4379F2E9A1}"/>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solidFill>
                <a:srgbClr val="E97C4F">
                  <a:alpha val="90000"/>
                </a:srgbClr>
              </a:solidFill>
            </a:ln>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51" name="TextBox 50">
            <a:extLst>
              <a:ext uri="{FF2B5EF4-FFF2-40B4-BE49-F238E27FC236}">
                <a16:creationId xmlns:a16="http://schemas.microsoft.com/office/drawing/2014/main" id="{7ABB4389-2271-4964-AEA3-818484C06D5A}"/>
              </a:ext>
            </a:extLst>
          </p:cNvPr>
          <p:cNvSpPr txBox="1"/>
          <p:nvPr/>
        </p:nvSpPr>
        <p:spPr>
          <a:xfrm>
            <a:off x="1348841" y="3369329"/>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E97C4F"/>
                </a:solidFill>
                <a:effectLst/>
                <a:uLnTx/>
                <a:uFillTx/>
                <a:latin typeface="Raleway" pitchFamily="2" charset="0"/>
              </a:rPr>
              <a:t>73%</a:t>
            </a:r>
          </a:p>
        </p:txBody>
      </p:sp>
      <p:sp>
        <p:nvSpPr>
          <p:cNvPr id="52" name="TextBox 51">
            <a:extLst>
              <a:ext uri="{FF2B5EF4-FFF2-40B4-BE49-F238E27FC236}">
                <a16:creationId xmlns:a16="http://schemas.microsoft.com/office/drawing/2014/main" id="{D3E3E07D-E083-4E8B-9887-351E112EC0E9}"/>
              </a:ext>
            </a:extLst>
          </p:cNvPr>
          <p:cNvSpPr txBox="1"/>
          <p:nvPr/>
        </p:nvSpPr>
        <p:spPr>
          <a:xfrm>
            <a:off x="2503629" y="3419878"/>
            <a:ext cx="3372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Raleway" pitchFamily="2" charset="0"/>
              </a:rPr>
              <a:t>Libraries</a:t>
            </a:r>
          </a:p>
        </p:txBody>
      </p:sp>
      <p:grpSp>
        <p:nvGrpSpPr>
          <p:cNvPr id="55" name="Group 54">
            <a:extLst>
              <a:ext uri="{FF2B5EF4-FFF2-40B4-BE49-F238E27FC236}">
                <a16:creationId xmlns:a16="http://schemas.microsoft.com/office/drawing/2014/main" id="{F35FF727-822B-4D2C-955B-3BBD462E523C}"/>
              </a:ext>
            </a:extLst>
          </p:cNvPr>
          <p:cNvGrpSpPr/>
          <p:nvPr/>
        </p:nvGrpSpPr>
        <p:grpSpPr>
          <a:xfrm>
            <a:off x="1182282" y="4451468"/>
            <a:ext cx="1176422" cy="1220622"/>
            <a:chOff x="1826837" y="2126585"/>
            <a:chExt cx="2426382" cy="2445416"/>
          </a:xfrm>
        </p:grpSpPr>
        <p:sp>
          <p:nvSpPr>
            <p:cNvPr id="56" name="Oval 55">
              <a:extLst>
                <a:ext uri="{FF2B5EF4-FFF2-40B4-BE49-F238E27FC236}">
                  <a16:creationId xmlns:a16="http://schemas.microsoft.com/office/drawing/2014/main" id="{684AC0E4-AB8D-4EC0-84F4-8E310CBDC13A}"/>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57" name="Freeform: Shape 56">
              <a:extLst>
                <a:ext uri="{FF2B5EF4-FFF2-40B4-BE49-F238E27FC236}">
                  <a16:creationId xmlns:a16="http://schemas.microsoft.com/office/drawing/2014/main" id="{55B2DC23-2A39-4571-BCC8-4C6F12170AB6}"/>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58" name="TextBox 57">
            <a:extLst>
              <a:ext uri="{FF2B5EF4-FFF2-40B4-BE49-F238E27FC236}">
                <a16:creationId xmlns:a16="http://schemas.microsoft.com/office/drawing/2014/main" id="{EE2A27AD-F4A7-4685-BC37-5D9EC8D1C071}"/>
              </a:ext>
            </a:extLst>
          </p:cNvPr>
          <p:cNvSpPr txBox="1"/>
          <p:nvPr/>
        </p:nvSpPr>
        <p:spPr>
          <a:xfrm>
            <a:off x="1364114" y="4799373"/>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50%</a:t>
            </a:r>
          </a:p>
        </p:txBody>
      </p:sp>
      <p:sp>
        <p:nvSpPr>
          <p:cNvPr id="59" name="TextBox 58">
            <a:extLst>
              <a:ext uri="{FF2B5EF4-FFF2-40B4-BE49-F238E27FC236}">
                <a16:creationId xmlns:a16="http://schemas.microsoft.com/office/drawing/2014/main" id="{0C981153-DC2F-445F-83BC-A7CB1D64E283}"/>
              </a:ext>
            </a:extLst>
          </p:cNvPr>
          <p:cNvSpPr txBox="1"/>
          <p:nvPr/>
        </p:nvSpPr>
        <p:spPr>
          <a:xfrm>
            <a:off x="2491706" y="4907890"/>
            <a:ext cx="3372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Raleway" pitchFamily="2" charset="0"/>
              </a:rPr>
              <a:t>Primary schools</a:t>
            </a:r>
          </a:p>
        </p:txBody>
      </p:sp>
      <p:grpSp>
        <p:nvGrpSpPr>
          <p:cNvPr id="60" name="Group 59">
            <a:extLst>
              <a:ext uri="{FF2B5EF4-FFF2-40B4-BE49-F238E27FC236}">
                <a16:creationId xmlns:a16="http://schemas.microsoft.com/office/drawing/2014/main" id="{A517C1C5-6462-4765-A910-12A6EDDF086B}"/>
              </a:ext>
            </a:extLst>
          </p:cNvPr>
          <p:cNvGrpSpPr/>
          <p:nvPr/>
        </p:nvGrpSpPr>
        <p:grpSpPr>
          <a:xfrm>
            <a:off x="6255037" y="3061451"/>
            <a:ext cx="1176422" cy="1220622"/>
            <a:chOff x="1826837" y="2126585"/>
            <a:chExt cx="2426382" cy="2445416"/>
          </a:xfrm>
        </p:grpSpPr>
        <p:sp>
          <p:nvSpPr>
            <p:cNvPr id="61" name="Oval 60">
              <a:extLst>
                <a:ext uri="{FF2B5EF4-FFF2-40B4-BE49-F238E27FC236}">
                  <a16:creationId xmlns:a16="http://schemas.microsoft.com/office/drawing/2014/main" id="{939F4986-A496-43D6-AA6A-C763D3E3C0B2}"/>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62" name="Freeform: Shape 61">
              <a:extLst>
                <a:ext uri="{FF2B5EF4-FFF2-40B4-BE49-F238E27FC236}">
                  <a16:creationId xmlns:a16="http://schemas.microsoft.com/office/drawing/2014/main" id="{7BDD029E-C4D0-4BCE-89E7-FA85D290E76E}"/>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63" name="TextBox 62">
            <a:extLst>
              <a:ext uri="{FF2B5EF4-FFF2-40B4-BE49-F238E27FC236}">
                <a16:creationId xmlns:a16="http://schemas.microsoft.com/office/drawing/2014/main" id="{596142E1-DC80-4259-96ED-0EACE61C7BD0}"/>
              </a:ext>
            </a:extLst>
          </p:cNvPr>
          <p:cNvSpPr txBox="1"/>
          <p:nvPr/>
        </p:nvSpPr>
        <p:spPr>
          <a:xfrm>
            <a:off x="6421595" y="3392839"/>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27%</a:t>
            </a:r>
          </a:p>
        </p:txBody>
      </p:sp>
      <p:sp>
        <p:nvSpPr>
          <p:cNvPr id="64" name="TextBox 63">
            <a:extLst>
              <a:ext uri="{FF2B5EF4-FFF2-40B4-BE49-F238E27FC236}">
                <a16:creationId xmlns:a16="http://schemas.microsoft.com/office/drawing/2014/main" id="{9F1226CD-0E9D-4E92-9A03-DBE358B86177}"/>
              </a:ext>
            </a:extLst>
          </p:cNvPr>
          <p:cNvSpPr txBox="1"/>
          <p:nvPr/>
        </p:nvSpPr>
        <p:spPr>
          <a:xfrm>
            <a:off x="7576384" y="3440658"/>
            <a:ext cx="3372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Raleway" pitchFamily="2" charset="0"/>
              </a:rPr>
              <a:t>Community organisations</a:t>
            </a:r>
          </a:p>
        </p:txBody>
      </p:sp>
      <p:grpSp>
        <p:nvGrpSpPr>
          <p:cNvPr id="65" name="Group 64">
            <a:extLst>
              <a:ext uri="{FF2B5EF4-FFF2-40B4-BE49-F238E27FC236}">
                <a16:creationId xmlns:a16="http://schemas.microsoft.com/office/drawing/2014/main" id="{22375B96-E495-43F0-B10B-71EFCACD6BBC}"/>
              </a:ext>
            </a:extLst>
          </p:cNvPr>
          <p:cNvGrpSpPr/>
          <p:nvPr/>
        </p:nvGrpSpPr>
        <p:grpSpPr>
          <a:xfrm>
            <a:off x="6321686" y="4469438"/>
            <a:ext cx="1176422" cy="1220622"/>
            <a:chOff x="1826837" y="2126585"/>
            <a:chExt cx="2426382" cy="2445416"/>
          </a:xfrm>
        </p:grpSpPr>
        <p:sp>
          <p:nvSpPr>
            <p:cNvPr id="66" name="Oval 65">
              <a:extLst>
                <a:ext uri="{FF2B5EF4-FFF2-40B4-BE49-F238E27FC236}">
                  <a16:creationId xmlns:a16="http://schemas.microsoft.com/office/drawing/2014/main" id="{08617CF7-413D-4C95-9086-5C3CF748D4CA}"/>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67" name="Freeform: Shape 66">
              <a:extLst>
                <a:ext uri="{FF2B5EF4-FFF2-40B4-BE49-F238E27FC236}">
                  <a16:creationId xmlns:a16="http://schemas.microsoft.com/office/drawing/2014/main" id="{67120C73-5F5E-4FDD-A68D-429D0C5EED21}"/>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68" name="TextBox 67">
            <a:extLst>
              <a:ext uri="{FF2B5EF4-FFF2-40B4-BE49-F238E27FC236}">
                <a16:creationId xmlns:a16="http://schemas.microsoft.com/office/drawing/2014/main" id="{22636C21-6525-4C8A-9F27-8D99785C34AB}"/>
              </a:ext>
            </a:extLst>
          </p:cNvPr>
          <p:cNvSpPr txBox="1"/>
          <p:nvPr/>
        </p:nvSpPr>
        <p:spPr>
          <a:xfrm>
            <a:off x="6487040" y="4840527"/>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20%</a:t>
            </a:r>
          </a:p>
        </p:txBody>
      </p:sp>
      <p:sp>
        <p:nvSpPr>
          <p:cNvPr id="69" name="TextBox 68">
            <a:extLst>
              <a:ext uri="{FF2B5EF4-FFF2-40B4-BE49-F238E27FC236}">
                <a16:creationId xmlns:a16="http://schemas.microsoft.com/office/drawing/2014/main" id="{044DC9AB-7D39-49A5-BF25-0A96ECDCCAA1}"/>
              </a:ext>
            </a:extLst>
          </p:cNvPr>
          <p:cNvSpPr txBox="1"/>
          <p:nvPr/>
        </p:nvSpPr>
        <p:spPr>
          <a:xfrm>
            <a:off x="7637343" y="4907889"/>
            <a:ext cx="3372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Raleway" pitchFamily="2" charset="0"/>
              </a:rPr>
              <a:t>Universities or TAFE</a:t>
            </a:r>
          </a:p>
        </p:txBody>
      </p:sp>
    </p:spTree>
    <p:extLst>
      <p:ext uri="{BB962C8B-B14F-4D97-AF65-F5344CB8AC3E}">
        <p14:creationId xmlns:p14="http://schemas.microsoft.com/office/powerpoint/2010/main" val="414223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3085A-A5D8-9D41-9417-941F1FCED641}"/>
              </a:ext>
            </a:extLst>
          </p:cNvPr>
          <p:cNvPicPr>
            <a:picLocks noChangeAspect="1"/>
          </p:cNvPicPr>
          <p:nvPr/>
        </p:nvPicPr>
        <p:blipFill>
          <a:blip r:embed="rId2"/>
          <a:stretch>
            <a:fillRect/>
          </a:stretch>
        </p:blipFill>
        <p:spPr>
          <a:xfrm>
            <a:off x="2223083" y="1927018"/>
            <a:ext cx="8031256" cy="3003963"/>
          </a:xfrm>
          <a:prstGeom prst="rect">
            <a:avLst/>
          </a:prstGeom>
        </p:spPr>
      </p:pic>
    </p:spTree>
    <p:extLst>
      <p:ext uri="{BB962C8B-B14F-4D97-AF65-F5344CB8AC3E}">
        <p14:creationId xmlns:p14="http://schemas.microsoft.com/office/powerpoint/2010/main" val="356081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D286-6090-8248-9900-AF42383B1305}"/>
              </a:ext>
            </a:extLst>
          </p:cNvPr>
          <p:cNvSpPr>
            <a:spLocks noGrp="1"/>
          </p:cNvSpPr>
          <p:nvPr>
            <p:ph type="title"/>
          </p:nvPr>
        </p:nvSpPr>
        <p:spPr/>
        <p:txBody>
          <a:bodyPr/>
          <a:lstStyle/>
          <a:p>
            <a:r>
              <a:rPr lang="en-AU" dirty="0">
                <a:latin typeface="Raleway" pitchFamily="2" charset="0"/>
              </a:rPr>
              <a:t>Media Literacy for LIS Professionals</a:t>
            </a:r>
            <a:endParaRPr lang="en-US" dirty="0"/>
          </a:p>
        </p:txBody>
      </p:sp>
      <p:sp>
        <p:nvSpPr>
          <p:cNvPr id="3" name="Content Placeholder 2">
            <a:extLst>
              <a:ext uri="{FF2B5EF4-FFF2-40B4-BE49-F238E27FC236}">
                <a16:creationId xmlns:a16="http://schemas.microsoft.com/office/drawing/2014/main" id="{3CAC02A3-FE4F-0F4F-AC93-79CA738C4206}"/>
              </a:ext>
            </a:extLst>
          </p:cNvPr>
          <p:cNvSpPr>
            <a:spLocks noGrp="1"/>
          </p:cNvSpPr>
          <p:nvPr>
            <p:ph idx="1"/>
          </p:nvPr>
        </p:nvSpPr>
        <p:spPr>
          <a:xfrm>
            <a:off x="838200" y="1581785"/>
            <a:ext cx="10515600" cy="4351338"/>
          </a:xfrm>
        </p:spPr>
        <p:txBody>
          <a:bodyPr>
            <a:noAutofit/>
          </a:bodyPr>
          <a:lstStyle/>
          <a:p>
            <a:r>
              <a:rPr lang="en-AU" sz="2400" dirty="0">
                <a:latin typeface="Raleway" pitchFamily="2" charset="0"/>
              </a:rPr>
              <a:t>2 May – 17 June 2022</a:t>
            </a:r>
          </a:p>
          <a:p>
            <a:endParaRPr lang="en-AU" sz="2400" dirty="0">
              <a:latin typeface="Raleway" pitchFamily="2" charset="0"/>
            </a:endParaRPr>
          </a:p>
          <a:p>
            <a:r>
              <a:rPr lang="en-AU" sz="2400" dirty="0">
                <a:latin typeface="Raleway" pitchFamily="2" charset="0"/>
              </a:rPr>
              <a:t>Flexible, self-paced, online short course</a:t>
            </a:r>
          </a:p>
          <a:p>
            <a:endParaRPr lang="en-AU" sz="2400" dirty="0">
              <a:latin typeface="Raleway" pitchFamily="2" charset="0"/>
            </a:endParaRPr>
          </a:p>
          <a:p>
            <a:r>
              <a:rPr lang="en-AU" sz="2400" dirty="0">
                <a:latin typeface="Raleway" pitchFamily="2" charset="0"/>
              </a:rPr>
              <a:t>For those who teach media literacy to students and the public including Librarians, Teacher Librarians, other LIS professionals such as Library Technicians or Assistants</a:t>
            </a:r>
          </a:p>
          <a:p>
            <a:endParaRPr lang="en-AU" sz="2400" dirty="0">
              <a:latin typeface="Raleway" pitchFamily="2" charset="0"/>
            </a:endParaRPr>
          </a:p>
          <a:p>
            <a:r>
              <a:rPr lang="en-AU" sz="2400" dirty="0">
                <a:latin typeface="Raleway" pitchFamily="2" charset="0"/>
              </a:rPr>
              <a:t>Digital Badge on completion</a:t>
            </a:r>
          </a:p>
        </p:txBody>
      </p:sp>
    </p:spTree>
    <p:extLst>
      <p:ext uri="{BB962C8B-B14F-4D97-AF65-F5344CB8AC3E}">
        <p14:creationId xmlns:p14="http://schemas.microsoft.com/office/powerpoint/2010/main" val="18162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6E2C2-9A48-F640-9E94-485795997B8B}"/>
              </a:ext>
            </a:extLst>
          </p:cNvPr>
          <p:cNvSpPr txBox="1"/>
          <p:nvPr/>
        </p:nvSpPr>
        <p:spPr>
          <a:xfrm>
            <a:off x="924484" y="524871"/>
            <a:ext cx="3976180" cy="1990288"/>
          </a:xfrm>
          <a:prstGeom prst="rect">
            <a:avLst/>
          </a:prstGeom>
          <a:noFill/>
        </p:spPr>
        <p:txBody>
          <a:bodyPr wrap="square">
            <a:spAutoFit/>
          </a:bodyPr>
          <a:lstStyle/>
          <a:p>
            <a:pPr defTabSz="857250">
              <a:lnSpc>
                <a:spcPts val="7392"/>
              </a:lnSpc>
            </a:pPr>
            <a:r>
              <a:rPr lang="en-US" sz="6600" spc="-187" dirty="0">
                <a:solidFill>
                  <a:srgbClr val="E76E3C"/>
                </a:solidFill>
                <a:latin typeface="Raleway" pitchFamily="2" charset="0"/>
              </a:rPr>
              <a:t>What will we cover? </a:t>
            </a:r>
          </a:p>
        </p:txBody>
      </p:sp>
      <p:grpSp>
        <p:nvGrpSpPr>
          <p:cNvPr id="4" name="Group 3">
            <a:extLst>
              <a:ext uri="{FF2B5EF4-FFF2-40B4-BE49-F238E27FC236}">
                <a16:creationId xmlns:a16="http://schemas.microsoft.com/office/drawing/2014/main" id="{3D4EA858-ED4E-DC43-AF9D-EF193B6CD9AC}"/>
              </a:ext>
            </a:extLst>
          </p:cNvPr>
          <p:cNvGrpSpPr/>
          <p:nvPr/>
        </p:nvGrpSpPr>
        <p:grpSpPr>
          <a:xfrm>
            <a:off x="6586844" y="735818"/>
            <a:ext cx="976009" cy="971548"/>
            <a:chOff x="1826837" y="2126585"/>
            <a:chExt cx="2426382" cy="2445416"/>
          </a:xfrm>
        </p:grpSpPr>
        <p:sp>
          <p:nvSpPr>
            <p:cNvPr id="5" name="Oval 4">
              <a:extLst>
                <a:ext uri="{FF2B5EF4-FFF2-40B4-BE49-F238E27FC236}">
                  <a16:creationId xmlns:a16="http://schemas.microsoft.com/office/drawing/2014/main" id="{EBFC20F2-4AEC-9D49-9764-9C12B1195627}"/>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6" name="Freeform: Shape 6">
              <a:extLst>
                <a:ext uri="{FF2B5EF4-FFF2-40B4-BE49-F238E27FC236}">
                  <a16:creationId xmlns:a16="http://schemas.microsoft.com/office/drawing/2014/main" id="{FC1F1EDA-6C81-634A-9B5E-D73CF83DC572}"/>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grpSp>
        <p:nvGrpSpPr>
          <p:cNvPr id="7" name="Group 6">
            <a:extLst>
              <a:ext uri="{FF2B5EF4-FFF2-40B4-BE49-F238E27FC236}">
                <a16:creationId xmlns:a16="http://schemas.microsoft.com/office/drawing/2014/main" id="{22791115-498B-0C4A-A1BD-B7CAA5892D62}"/>
              </a:ext>
            </a:extLst>
          </p:cNvPr>
          <p:cNvGrpSpPr/>
          <p:nvPr/>
        </p:nvGrpSpPr>
        <p:grpSpPr>
          <a:xfrm>
            <a:off x="1063768" y="4914830"/>
            <a:ext cx="976009" cy="971548"/>
            <a:chOff x="1826837" y="2126585"/>
            <a:chExt cx="2426382" cy="2445416"/>
          </a:xfrm>
        </p:grpSpPr>
        <p:sp>
          <p:nvSpPr>
            <p:cNvPr id="8" name="Oval 7">
              <a:extLst>
                <a:ext uri="{FF2B5EF4-FFF2-40B4-BE49-F238E27FC236}">
                  <a16:creationId xmlns:a16="http://schemas.microsoft.com/office/drawing/2014/main" id="{A5526A14-8B81-F147-9152-CFCC1FD33981}"/>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9" name="Freeform: Shape 6">
              <a:extLst>
                <a:ext uri="{FF2B5EF4-FFF2-40B4-BE49-F238E27FC236}">
                  <a16:creationId xmlns:a16="http://schemas.microsoft.com/office/drawing/2014/main" id="{1C820D8A-1656-1341-8627-4E2F6063B41C}"/>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grpSp>
        <p:nvGrpSpPr>
          <p:cNvPr id="10" name="Group 9">
            <a:extLst>
              <a:ext uri="{FF2B5EF4-FFF2-40B4-BE49-F238E27FC236}">
                <a16:creationId xmlns:a16="http://schemas.microsoft.com/office/drawing/2014/main" id="{E0E311BD-3405-1549-9993-3DA5924F08BA}"/>
              </a:ext>
            </a:extLst>
          </p:cNvPr>
          <p:cNvGrpSpPr/>
          <p:nvPr/>
        </p:nvGrpSpPr>
        <p:grpSpPr>
          <a:xfrm>
            <a:off x="1008659" y="3380759"/>
            <a:ext cx="976009" cy="971548"/>
            <a:chOff x="1826837" y="2126585"/>
            <a:chExt cx="2426382" cy="2445416"/>
          </a:xfrm>
        </p:grpSpPr>
        <p:sp>
          <p:nvSpPr>
            <p:cNvPr id="11" name="Oval 10">
              <a:extLst>
                <a:ext uri="{FF2B5EF4-FFF2-40B4-BE49-F238E27FC236}">
                  <a16:creationId xmlns:a16="http://schemas.microsoft.com/office/drawing/2014/main" id="{AC72C82E-B9E4-2A4C-B9E0-1988F2E3E350}"/>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2" name="Freeform: Shape 6">
              <a:extLst>
                <a:ext uri="{FF2B5EF4-FFF2-40B4-BE49-F238E27FC236}">
                  <a16:creationId xmlns:a16="http://schemas.microsoft.com/office/drawing/2014/main" id="{35340E42-12A8-EB4B-90DE-7AF30104022E}"/>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grpSp>
        <p:nvGrpSpPr>
          <p:cNvPr id="13" name="Group 12">
            <a:extLst>
              <a:ext uri="{FF2B5EF4-FFF2-40B4-BE49-F238E27FC236}">
                <a16:creationId xmlns:a16="http://schemas.microsoft.com/office/drawing/2014/main" id="{9DB402CB-AD56-2748-8CB1-484D1BDC4FD0}"/>
              </a:ext>
            </a:extLst>
          </p:cNvPr>
          <p:cNvGrpSpPr/>
          <p:nvPr/>
        </p:nvGrpSpPr>
        <p:grpSpPr>
          <a:xfrm>
            <a:off x="6609736" y="2286710"/>
            <a:ext cx="976009" cy="971548"/>
            <a:chOff x="1826837" y="2126585"/>
            <a:chExt cx="2426382" cy="2445416"/>
          </a:xfrm>
        </p:grpSpPr>
        <p:sp>
          <p:nvSpPr>
            <p:cNvPr id="14" name="Oval 13">
              <a:extLst>
                <a:ext uri="{FF2B5EF4-FFF2-40B4-BE49-F238E27FC236}">
                  <a16:creationId xmlns:a16="http://schemas.microsoft.com/office/drawing/2014/main" id="{524453DD-856C-CB49-A58E-276C724F32B0}"/>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Freeform: Shape 6">
              <a:extLst>
                <a:ext uri="{FF2B5EF4-FFF2-40B4-BE49-F238E27FC236}">
                  <a16:creationId xmlns:a16="http://schemas.microsoft.com/office/drawing/2014/main" id="{BEB463C5-D841-044E-A0DB-701D1CB6E888}"/>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grpSp>
        <p:nvGrpSpPr>
          <p:cNvPr id="16" name="Group 15">
            <a:extLst>
              <a:ext uri="{FF2B5EF4-FFF2-40B4-BE49-F238E27FC236}">
                <a16:creationId xmlns:a16="http://schemas.microsoft.com/office/drawing/2014/main" id="{5793A6AD-D052-EB45-980E-9D8CC14A3A8B}"/>
              </a:ext>
            </a:extLst>
          </p:cNvPr>
          <p:cNvGrpSpPr/>
          <p:nvPr/>
        </p:nvGrpSpPr>
        <p:grpSpPr>
          <a:xfrm>
            <a:off x="6645182" y="3803715"/>
            <a:ext cx="976009" cy="971548"/>
            <a:chOff x="1826837" y="2126585"/>
            <a:chExt cx="2426382" cy="2445416"/>
          </a:xfrm>
        </p:grpSpPr>
        <p:sp>
          <p:nvSpPr>
            <p:cNvPr id="17" name="Oval 16">
              <a:extLst>
                <a:ext uri="{FF2B5EF4-FFF2-40B4-BE49-F238E27FC236}">
                  <a16:creationId xmlns:a16="http://schemas.microsoft.com/office/drawing/2014/main" id="{F4C142A3-E7B9-3A4F-BB5F-AF1D5CCB951A}"/>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8" name="Freeform: Shape 6">
              <a:extLst>
                <a:ext uri="{FF2B5EF4-FFF2-40B4-BE49-F238E27FC236}">
                  <a16:creationId xmlns:a16="http://schemas.microsoft.com/office/drawing/2014/main" id="{473B81DE-E51E-FE40-9E02-F739EEFC2632}"/>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grpSp>
        <p:nvGrpSpPr>
          <p:cNvPr id="19" name="Group 18">
            <a:extLst>
              <a:ext uri="{FF2B5EF4-FFF2-40B4-BE49-F238E27FC236}">
                <a16:creationId xmlns:a16="http://schemas.microsoft.com/office/drawing/2014/main" id="{6443021F-2657-1442-9686-B1E2C01EA1F6}"/>
              </a:ext>
            </a:extLst>
          </p:cNvPr>
          <p:cNvGrpSpPr/>
          <p:nvPr/>
        </p:nvGrpSpPr>
        <p:grpSpPr>
          <a:xfrm>
            <a:off x="6666042" y="5319686"/>
            <a:ext cx="976009" cy="971548"/>
            <a:chOff x="1826837" y="2126585"/>
            <a:chExt cx="2426382" cy="2445416"/>
          </a:xfrm>
        </p:grpSpPr>
        <p:sp>
          <p:nvSpPr>
            <p:cNvPr id="20" name="Oval 19">
              <a:extLst>
                <a:ext uri="{FF2B5EF4-FFF2-40B4-BE49-F238E27FC236}">
                  <a16:creationId xmlns:a16="http://schemas.microsoft.com/office/drawing/2014/main" id="{1F8A9D4A-C596-9C44-A0B1-90CB4A9734BE}"/>
                </a:ext>
              </a:extLst>
            </p:cNvPr>
            <p:cNvSpPr/>
            <p:nvPr/>
          </p:nvSpPr>
          <p:spPr>
            <a:xfrm>
              <a:off x="1826837" y="2126585"/>
              <a:ext cx="2426382" cy="2445416"/>
            </a:xfrm>
            <a:prstGeom prst="ellipse">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1" name="Freeform: Shape 6">
              <a:extLst>
                <a:ext uri="{FF2B5EF4-FFF2-40B4-BE49-F238E27FC236}">
                  <a16:creationId xmlns:a16="http://schemas.microsoft.com/office/drawing/2014/main" id="{49AAF460-40D3-4A44-A985-E73D8B1FD464}"/>
                </a:ext>
              </a:extLst>
            </p:cNvPr>
            <p:cNvSpPr/>
            <p:nvPr/>
          </p:nvSpPr>
          <p:spPr>
            <a:xfrm>
              <a:off x="2101155" y="2415123"/>
              <a:ext cx="1877744" cy="1834726"/>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AU" sz="5200" b="0" i="0" u="none" strike="noStrike" kern="1200" cap="none" spc="0" normalizeH="0" baseline="0" noProof="0" dirty="0">
                <a:ln>
                  <a:noFill/>
                </a:ln>
                <a:solidFill>
                  <a:prstClr val="black">
                    <a:hueOff val="0"/>
                    <a:satOff val="0"/>
                    <a:lumOff val="0"/>
                    <a:alphaOff val="0"/>
                  </a:prstClr>
                </a:solidFill>
                <a:effectLst/>
                <a:uLnTx/>
                <a:uFillTx/>
                <a:latin typeface="Raleway" pitchFamily="2" charset="0"/>
              </a:endParaRPr>
            </a:p>
          </p:txBody>
        </p:sp>
      </p:grpSp>
      <p:sp>
        <p:nvSpPr>
          <p:cNvPr id="22" name="TextBox 21">
            <a:extLst>
              <a:ext uri="{FF2B5EF4-FFF2-40B4-BE49-F238E27FC236}">
                <a16:creationId xmlns:a16="http://schemas.microsoft.com/office/drawing/2014/main" id="{D3135AC4-F903-C54D-BF25-AC8675752621}"/>
              </a:ext>
            </a:extLst>
          </p:cNvPr>
          <p:cNvSpPr txBox="1"/>
          <p:nvPr/>
        </p:nvSpPr>
        <p:spPr>
          <a:xfrm>
            <a:off x="1103300" y="3622814"/>
            <a:ext cx="8000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1</a:t>
            </a:r>
          </a:p>
        </p:txBody>
      </p:sp>
      <p:sp>
        <p:nvSpPr>
          <p:cNvPr id="24" name="TextBox 23">
            <a:extLst>
              <a:ext uri="{FF2B5EF4-FFF2-40B4-BE49-F238E27FC236}">
                <a16:creationId xmlns:a16="http://schemas.microsoft.com/office/drawing/2014/main" id="{E80D6C4A-36BF-8A47-BB78-E5E79836E4F6}"/>
              </a:ext>
            </a:extLst>
          </p:cNvPr>
          <p:cNvSpPr txBox="1"/>
          <p:nvPr/>
        </p:nvSpPr>
        <p:spPr>
          <a:xfrm>
            <a:off x="6595568" y="950356"/>
            <a:ext cx="9104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3</a:t>
            </a:r>
          </a:p>
        </p:txBody>
      </p:sp>
      <p:sp>
        <p:nvSpPr>
          <p:cNvPr id="25" name="TextBox 24">
            <a:extLst>
              <a:ext uri="{FF2B5EF4-FFF2-40B4-BE49-F238E27FC236}">
                <a16:creationId xmlns:a16="http://schemas.microsoft.com/office/drawing/2014/main" id="{B3600242-508B-E547-BD5C-2B19057EA933}"/>
              </a:ext>
            </a:extLst>
          </p:cNvPr>
          <p:cNvSpPr txBox="1"/>
          <p:nvPr/>
        </p:nvSpPr>
        <p:spPr>
          <a:xfrm>
            <a:off x="6697188" y="2493223"/>
            <a:ext cx="800072" cy="465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4</a:t>
            </a:r>
          </a:p>
        </p:txBody>
      </p:sp>
      <p:sp>
        <p:nvSpPr>
          <p:cNvPr id="26" name="TextBox 25">
            <a:extLst>
              <a:ext uri="{FF2B5EF4-FFF2-40B4-BE49-F238E27FC236}">
                <a16:creationId xmlns:a16="http://schemas.microsoft.com/office/drawing/2014/main" id="{A8B8A5B7-1A53-074C-93B0-CF4DB99D3977}"/>
              </a:ext>
            </a:extLst>
          </p:cNvPr>
          <p:cNvSpPr txBox="1"/>
          <p:nvPr/>
        </p:nvSpPr>
        <p:spPr>
          <a:xfrm flipH="1">
            <a:off x="6762738" y="4011014"/>
            <a:ext cx="7432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5</a:t>
            </a:r>
          </a:p>
        </p:txBody>
      </p:sp>
      <p:sp>
        <p:nvSpPr>
          <p:cNvPr id="27" name="TextBox 26">
            <a:extLst>
              <a:ext uri="{FF2B5EF4-FFF2-40B4-BE49-F238E27FC236}">
                <a16:creationId xmlns:a16="http://schemas.microsoft.com/office/drawing/2014/main" id="{D6BD45ED-3ED5-BA47-836D-2C90DBC106B4}"/>
              </a:ext>
            </a:extLst>
          </p:cNvPr>
          <p:cNvSpPr txBox="1"/>
          <p:nvPr/>
        </p:nvSpPr>
        <p:spPr>
          <a:xfrm flipH="1">
            <a:off x="6789976" y="5574627"/>
            <a:ext cx="7432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6</a:t>
            </a:r>
          </a:p>
        </p:txBody>
      </p:sp>
      <p:sp>
        <p:nvSpPr>
          <p:cNvPr id="28" name="TextBox 27">
            <a:extLst>
              <a:ext uri="{FF2B5EF4-FFF2-40B4-BE49-F238E27FC236}">
                <a16:creationId xmlns:a16="http://schemas.microsoft.com/office/drawing/2014/main" id="{3B35FB6E-7FA9-2446-B885-7B224476DE5D}"/>
              </a:ext>
            </a:extLst>
          </p:cNvPr>
          <p:cNvSpPr txBox="1"/>
          <p:nvPr/>
        </p:nvSpPr>
        <p:spPr>
          <a:xfrm>
            <a:off x="2335221" y="3554483"/>
            <a:ext cx="3372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Raleway" pitchFamily="2" charset="0"/>
              </a:rPr>
              <a:t>What is Media Literacy, and why does it matter? </a:t>
            </a:r>
          </a:p>
        </p:txBody>
      </p:sp>
      <p:sp>
        <p:nvSpPr>
          <p:cNvPr id="29" name="TextBox 28">
            <a:extLst>
              <a:ext uri="{FF2B5EF4-FFF2-40B4-BE49-F238E27FC236}">
                <a16:creationId xmlns:a16="http://schemas.microsoft.com/office/drawing/2014/main" id="{F52EBDE1-06C4-2B4B-833E-AD4632B3515E}"/>
              </a:ext>
            </a:extLst>
          </p:cNvPr>
          <p:cNvSpPr txBox="1"/>
          <p:nvPr/>
        </p:nvSpPr>
        <p:spPr>
          <a:xfrm>
            <a:off x="2335221" y="5021881"/>
            <a:ext cx="3372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Raleway" pitchFamily="2" charset="0"/>
              </a:rPr>
              <a:t>Understanding news and media bias</a:t>
            </a:r>
          </a:p>
        </p:txBody>
      </p:sp>
      <p:sp>
        <p:nvSpPr>
          <p:cNvPr id="30" name="TextBox 29">
            <a:extLst>
              <a:ext uri="{FF2B5EF4-FFF2-40B4-BE49-F238E27FC236}">
                <a16:creationId xmlns:a16="http://schemas.microsoft.com/office/drawing/2014/main" id="{70EB7A8B-E865-FE48-B295-B914673715AC}"/>
              </a:ext>
            </a:extLst>
          </p:cNvPr>
          <p:cNvSpPr txBox="1"/>
          <p:nvPr/>
        </p:nvSpPr>
        <p:spPr>
          <a:xfrm flipH="1">
            <a:off x="7894078" y="813397"/>
            <a:ext cx="37553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Raleway" pitchFamily="2" charset="0"/>
              </a:rPr>
              <a:t>M</a:t>
            </a:r>
            <a:r>
              <a:rPr kumimoji="0" lang="en-AU" b="0" i="0" u="none" strike="noStrike" kern="1200" cap="none" spc="0" normalizeH="0" baseline="0" noProof="0" dirty="0" err="1">
                <a:ln>
                  <a:noFill/>
                </a:ln>
                <a:solidFill>
                  <a:prstClr val="black"/>
                </a:solidFill>
                <a:effectLst/>
                <a:uLnTx/>
                <a:uFillTx/>
                <a:latin typeface="Raleway" pitchFamily="2" charset="0"/>
              </a:rPr>
              <a:t>isinformation</a:t>
            </a:r>
            <a:r>
              <a:rPr kumimoji="0" lang="en-AU" b="0" i="0" u="none" strike="noStrike" kern="1200" cap="none" spc="0" normalizeH="0" baseline="0" noProof="0" dirty="0">
                <a:ln>
                  <a:noFill/>
                </a:ln>
                <a:solidFill>
                  <a:prstClr val="black"/>
                </a:solidFill>
                <a:effectLst/>
                <a:uLnTx/>
                <a:uFillTx/>
                <a:latin typeface="Raleway" pitchFamily="2" charset="0"/>
              </a:rPr>
              <a:t> and how to identify it; factchecking and verification</a:t>
            </a:r>
          </a:p>
        </p:txBody>
      </p:sp>
      <p:sp>
        <p:nvSpPr>
          <p:cNvPr id="31" name="TextBox 30">
            <a:extLst>
              <a:ext uri="{FF2B5EF4-FFF2-40B4-BE49-F238E27FC236}">
                <a16:creationId xmlns:a16="http://schemas.microsoft.com/office/drawing/2014/main" id="{98B00FDC-5665-C64D-A5AE-72BD8915CFB5}"/>
              </a:ext>
            </a:extLst>
          </p:cNvPr>
          <p:cNvSpPr txBox="1"/>
          <p:nvPr/>
        </p:nvSpPr>
        <p:spPr>
          <a:xfrm>
            <a:off x="7894079" y="2401344"/>
            <a:ext cx="37553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Raleway" pitchFamily="2" charset="0"/>
              </a:rPr>
              <a:t>Advertising and your personal data; identifying advertising from editorial</a:t>
            </a:r>
          </a:p>
        </p:txBody>
      </p:sp>
      <p:sp>
        <p:nvSpPr>
          <p:cNvPr id="32" name="TextBox 31">
            <a:extLst>
              <a:ext uri="{FF2B5EF4-FFF2-40B4-BE49-F238E27FC236}">
                <a16:creationId xmlns:a16="http://schemas.microsoft.com/office/drawing/2014/main" id="{8CE1DB1B-8D26-5048-9CFA-723AC8BA5EDD}"/>
              </a:ext>
            </a:extLst>
          </p:cNvPr>
          <p:cNvSpPr txBox="1"/>
          <p:nvPr/>
        </p:nvSpPr>
        <p:spPr>
          <a:xfrm>
            <a:off x="7894079" y="3979544"/>
            <a:ext cx="41302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Raleway" pitchFamily="2" charset="0"/>
              </a:rPr>
              <a:t>Digital Citizenship: understanding influencer tactics; how we can all be everyday propagandists. </a:t>
            </a:r>
          </a:p>
        </p:txBody>
      </p:sp>
      <p:sp>
        <p:nvSpPr>
          <p:cNvPr id="33" name="TextBox 32">
            <a:extLst>
              <a:ext uri="{FF2B5EF4-FFF2-40B4-BE49-F238E27FC236}">
                <a16:creationId xmlns:a16="http://schemas.microsoft.com/office/drawing/2014/main" id="{F8498054-C660-8646-AEC5-8816B050155F}"/>
              </a:ext>
            </a:extLst>
          </p:cNvPr>
          <p:cNvSpPr txBox="1"/>
          <p:nvPr/>
        </p:nvSpPr>
        <p:spPr>
          <a:xfrm>
            <a:off x="7894078" y="5473483"/>
            <a:ext cx="38066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Raleway" pitchFamily="2" charset="0"/>
              </a:rPr>
              <a:t>Staying Safe Online: information literacy and cyberbullying</a:t>
            </a:r>
          </a:p>
        </p:txBody>
      </p:sp>
      <p:sp>
        <p:nvSpPr>
          <p:cNvPr id="34" name="TextBox 33">
            <a:extLst>
              <a:ext uri="{FF2B5EF4-FFF2-40B4-BE49-F238E27FC236}">
                <a16:creationId xmlns:a16="http://schemas.microsoft.com/office/drawing/2014/main" id="{BF7F0AC8-7D2C-D140-8DA5-B802FB00A1A4}"/>
              </a:ext>
            </a:extLst>
          </p:cNvPr>
          <p:cNvSpPr txBox="1"/>
          <p:nvPr/>
        </p:nvSpPr>
        <p:spPr>
          <a:xfrm>
            <a:off x="1151736" y="5144991"/>
            <a:ext cx="8000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5680CA"/>
                </a:solidFill>
                <a:effectLst/>
                <a:uLnTx/>
                <a:uFillTx/>
                <a:latin typeface="Raleway" pitchFamily="2" charset="0"/>
              </a:rPr>
              <a:t>2</a:t>
            </a:r>
          </a:p>
        </p:txBody>
      </p:sp>
    </p:spTree>
    <p:extLst>
      <p:ext uri="{BB962C8B-B14F-4D97-AF65-F5344CB8AC3E}">
        <p14:creationId xmlns:p14="http://schemas.microsoft.com/office/powerpoint/2010/main" val="140045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C72FD6-C37C-514C-8D5A-DD820D7EE080}"/>
              </a:ext>
            </a:extLst>
          </p:cNvPr>
          <p:cNvSpPr txBox="1"/>
          <p:nvPr/>
        </p:nvSpPr>
        <p:spPr>
          <a:xfrm>
            <a:off x="568712" y="759155"/>
            <a:ext cx="11162371" cy="988091"/>
          </a:xfrm>
          <a:prstGeom prst="rect">
            <a:avLst/>
          </a:prstGeom>
          <a:noFill/>
        </p:spPr>
        <p:txBody>
          <a:bodyPr wrap="square">
            <a:spAutoFit/>
          </a:bodyPr>
          <a:lstStyle/>
          <a:p>
            <a:pPr defTabSz="857250">
              <a:lnSpc>
                <a:spcPts val="7392"/>
              </a:lnSpc>
            </a:pPr>
            <a:r>
              <a:rPr lang="en-US" sz="5400" spc="-187" dirty="0">
                <a:solidFill>
                  <a:srgbClr val="E76E3C"/>
                </a:solidFill>
                <a:latin typeface="Raleway" pitchFamily="2" charset="0"/>
              </a:rPr>
              <a:t>Skills and Resources</a:t>
            </a:r>
          </a:p>
        </p:txBody>
      </p:sp>
      <p:sp>
        <p:nvSpPr>
          <p:cNvPr id="3" name="TextBox 3">
            <a:extLst>
              <a:ext uri="{FF2B5EF4-FFF2-40B4-BE49-F238E27FC236}">
                <a16:creationId xmlns:a16="http://schemas.microsoft.com/office/drawing/2014/main" id="{34A19BA1-D369-7047-B674-06F348522FB7}"/>
              </a:ext>
            </a:extLst>
          </p:cNvPr>
          <p:cNvSpPr txBox="1"/>
          <p:nvPr/>
        </p:nvSpPr>
        <p:spPr>
          <a:xfrm>
            <a:off x="2549811" y="3885264"/>
            <a:ext cx="3638927" cy="807913"/>
          </a:xfrm>
          <a:prstGeom prst="rect">
            <a:avLst/>
          </a:prstGeom>
        </p:spPr>
        <p:txBody>
          <a:bodyPr wrap="square" lIns="0" tIns="0" rIns="0" bIns="0" rtlCol="0" anchor="t">
            <a:spAutoFit/>
          </a:bodyPr>
          <a:lstStyle/>
          <a:p>
            <a:pPr defTabSz="857250">
              <a:lnSpc>
                <a:spcPts val="2063"/>
              </a:lnSpc>
            </a:pPr>
            <a:r>
              <a:rPr lang="en-US" dirty="0">
                <a:solidFill>
                  <a:srgbClr val="000000"/>
                </a:solidFill>
                <a:latin typeface="Raleway" pitchFamily="2" charset="0"/>
              </a:rPr>
              <a:t>Introduction to open source resources, programs, games, activities for continuing education</a:t>
            </a:r>
          </a:p>
        </p:txBody>
      </p:sp>
      <p:sp>
        <p:nvSpPr>
          <p:cNvPr id="4" name="TextBox 3">
            <a:extLst>
              <a:ext uri="{FF2B5EF4-FFF2-40B4-BE49-F238E27FC236}">
                <a16:creationId xmlns:a16="http://schemas.microsoft.com/office/drawing/2014/main" id="{440E90B9-40EF-7C4A-8F8C-A081FABDD51D}"/>
              </a:ext>
            </a:extLst>
          </p:cNvPr>
          <p:cNvSpPr txBox="1"/>
          <p:nvPr/>
        </p:nvSpPr>
        <p:spPr>
          <a:xfrm>
            <a:off x="1816993" y="2373858"/>
            <a:ext cx="2400084" cy="538609"/>
          </a:xfrm>
          <a:prstGeom prst="rect">
            <a:avLst/>
          </a:prstGeom>
        </p:spPr>
        <p:txBody>
          <a:bodyPr wrap="square" lIns="0" tIns="0" rIns="0" bIns="0" rtlCol="0" anchor="t">
            <a:spAutoFit/>
          </a:bodyPr>
          <a:lstStyle/>
          <a:p>
            <a:pPr defTabSz="857250">
              <a:lnSpc>
                <a:spcPts val="2063"/>
              </a:lnSpc>
            </a:pPr>
            <a:r>
              <a:rPr lang="en-AU" dirty="0">
                <a:solidFill>
                  <a:srgbClr val="000000"/>
                </a:solidFill>
                <a:latin typeface="Raleway" pitchFamily="2" charset="0"/>
              </a:rPr>
              <a:t>Factchecking and verification </a:t>
            </a:r>
            <a:endParaRPr lang="en-US" dirty="0">
              <a:solidFill>
                <a:srgbClr val="000000"/>
              </a:solidFill>
              <a:latin typeface="Raleway" pitchFamily="2" charset="0"/>
            </a:endParaRPr>
          </a:p>
        </p:txBody>
      </p:sp>
      <p:sp>
        <p:nvSpPr>
          <p:cNvPr id="5" name="TextBox 3">
            <a:extLst>
              <a:ext uri="{FF2B5EF4-FFF2-40B4-BE49-F238E27FC236}">
                <a16:creationId xmlns:a16="http://schemas.microsoft.com/office/drawing/2014/main" id="{190D285A-5895-744F-8AC4-AE6765C8121E}"/>
              </a:ext>
            </a:extLst>
          </p:cNvPr>
          <p:cNvSpPr txBox="1"/>
          <p:nvPr/>
        </p:nvSpPr>
        <p:spPr>
          <a:xfrm>
            <a:off x="7824042" y="3065074"/>
            <a:ext cx="3069181" cy="807913"/>
          </a:xfrm>
          <a:prstGeom prst="rect">
            <a:avLst/>
          </a:prstGeom>
        </p:spPr>
        <p:txBody>
          <a:bodyPr lIns="0" tIns="0" rIns="0" bIns="0" rtlCol="0" anchor="t">
            <a:spAutoFit/>
          </a:bodyPr>
          <a:lstStyle/>
          <a:p>
            <a:pPr defTabSz="857250">
              <a:lnSpc>
                <a:spcPts val="2063"/>
              </a:lnSpc>
            </a:pPr>
            <a:r>
              <a:rPr lang="en-AU" dirty="0">
                <a:solidFill>
                  <a:srgbClr val="000000"/>
                </a:solidFill>
                <a:latin typeface="Raleway" pitchFamily="2" charset="0"/>
              </a:rPr>
              <a:t>Separate fact from fiction, news from opinion, advertising from editorial</a:t>
            </a:r>
            <a:endParaRPr lang="en-US" dirty="0">
              <a:solidFill>
                <a:srgbClr val="000000"/>
              </a:solidFill>
              <a:latin typeface="Raleway" pitchFamily="2" charset="0"/>
            </a:endParaRPr>
          </a:p>
        </p:txBody>
      </p:sp>
      <p:sp>
        <p:nvSpPr>
          <p:cNvPr id="6" name="TextBox 3">
            <a:extLst>
              <a:ext uri="{FF2B5EF4-FFF2-40B4-BE49-F238E27FC236}">
                <a16:creationId xmlns:a16="http://schemas.microsoft.com/office/drawing/2014/main" id="{A0D61F67-DBD4-A641-BED4-547A3B768381}"/>
              </a:ext>
            </a:extLst>
          </p:cNvPr>
          <p:cNvSpPr txBox="1"/>
          <p:nvPr/>
        </p:nvSpPr>
        <p:spPr>
          <a:xfrm>
            <a:off x="4192352" y="5705636"/>
            <a:ext cx="4907172" cy="538609"/>
          </a:xfrm>
          <a:prstGeom prst="rect">
            <a:avLst/>
          </a:prstGeom>
        </p:spPr>
        <p:txBody>
          <a:bodyPr wrap="square" lIns="0" tIns="0" rIns="0" bIns="0" rtlCol="0" anchor="t">
            <a:spAutoFit/>
          </a:bodyPr>
          <a:lstStyle/>
          <a:p>
            <a:pPr defTabSz="857250">
              <a:lnSpc>
                <a:spcPts val="2063"/>
              </a:lnSpc>
            </a:pPr>
            <a:r>
              <a:rPr lang="en-AU" dirty="0">
                <a:solidFill>
                  <a:srgbClr val="000000"/>
                </a:solidFill>
                <a:latin typeface="Raleway" pitchFamily="2" charset="0"/>
              </a:rPr>
              <a:t>Critical thinking to help you  understand and identify misinformation and media bias</a:t>
            </a:r>
            <a:endParaRPr lang="en-US" dirty="0">
              <a:solidFill>
                <a:srgbClr val="000000"/>
              </a:solidFill>
              <a:latin typeface="Raleway" pitchFamily="2" charset="0"/>
            </a:endParaRPr>
          </a:p>
        </p:txBody>
      </p:sp>
      <p:sp>
        <p:nvSpPr>
          <p:cNvPr id="7" name="TextBox 3">
            <a:extLst>
              <a:ext uri="{FF2B5EF4-FFF2-40B4-BE49-F238E27FC236}">
                <a16:creationId xmlns:a16="http://schemas.microsoft.com/office/drawing/2014/main" id="{0A512650-49E3-D64E-9F2F-93BB59A0AA29}"/>
              </a:ext>
            </a:extLst>
          </p:cNvPr>
          <p:cNvSpPr txBox="1"/>
          <p:nvPr/>
        </p:nvSpPr>
        <p:spPr>
          <a:xfrm>
            <a:off x="7860444" y="4083191"/>
            <a:ext cx="2550965" cy="538609"/>
          </a:xfrm>
          <a:prstGeom prst="rect">
            <a:avLst/>
          </a:prstGeom>
        </p:spPr>
        <p:txBody>
          <a:bodyPr wrap="square" lIns="0" tIns="0" rIns="0" bIns="0" rtlCol="0" anchor="t">
            <a:spAutoFit/>
          </a:bodyPr>
          <a:lstStyle/>
          <a:p>
            <a:pPr defTabSz="857250">
              <a:lnSpc>
                <a:spcPts val="2063"/>
              </a:lnSpc>
            </a:pPr>
            <a:r>
              <a:rPr lang="en-AU" dirty="0">
                <a:solidFill>
                  <a:srgbClr val="000000"/>
                </a:solidFill>
                <a:latin typeface="Raleway" pitchFamily="2" charset="0"/>
              </a:rPr>
              <a:t>Keeping yourself safe online</a:t>
            </a:r>
            <a:endParaRPr lang="en-US" dirty="0">
              <a:solidFill>
                <a:srgbClr val="000000"/>
              </a:solidFill>
              <a:latin typeface="Raleway" pitchFamily="2" charset="0"/>
            </a:endParaRPr>
          </a:p>
        </p:txBody>
      </p:sp>
      <p:pic>
        <p:nvPicPr>
          <p:cNvPr id="9" name="Graphic 8" descr="Magnifying glass">
            <a:extLst>
              <a:ext uri="{FF2B5EF4-FFF2-40B4-BE49-F238E27FC236}">
                <a16:creationId xmlns:a16="http://schemas.microsoft.com/office/drawing/2014/main" id="{2F1172EA-DEBC-484A-ABF6-74FE541124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215" y="2241946"/>
            <a:ext cx="914400" cy="914400"/>
          </a:xfrm>
          <a:prstGeom prst="rect">
            <a:avLst/>
          </a:prstGeom>
        </p:spPr>
      </p:pic>
      <p:pic>
        <p:nvPicPr>
          <p:cNvPr id="11" name="Graphic 10" descr="Thought bubble">
            <a:extLst>
              <a:ext uri="{FF2B5EF4-FFF2-40B4-BE49-F238E27FC236}">
                <a16:creationId xmlns:a16="http://schemas.microsoft.com/office/drawing/2014/main" id="{F4C27D19-BFAA-CA45-955D-D20902E60E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5463" y="5517740"/>
            <a:ext cx="914400" cy="914400"/>
          </a:xfrm>
          <a:prstGeom prst="rect">
            <a:avLst/>
          </a:prstGeom>
        </p:spPr>
      </p:pic>
      <p:pic>
        <p:nvPicPr>
          <p:cNvPr id="13" name="Graphic 12" descr="Newspaper">
            <a:extLst>
              <a:ext uri="{FF2B5EF4-FFF2-40B4-BE49-F238E27FC236}">
                <a16:creationId xmlns:a16="http://schemas.microsoft.com/office/drawing/2014/main" id="{AE221361-8496-B149-AE64-3762CC896D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8415" y="3814493"/>
            <a:ext cx="914400" cy="914400"/>
          </a:xfrm>
          <a:prstGeom prst="rect">
            <a:avLst/>
          </a:prstGeom>
        </p:spPr>
      </p:pic>
      <p:sp>
        <p:nvSpPr>
          <p:cNvPr id="14" name="TextBox 13">
            <a:extLst>
              <a:ext uri="{FF2B5EF4-FFF2-40B4-BE49-F238E27FC236}">
                <a16:creationId xmlns:a16="http://schemas.microsoft.com/office/drawing/2014/main" id="{9C79A11F-36B3-814B-9E90-1DD8F5756549}"/>
              </a:ext>
            </a:extLst>
          </p:cNvPr>
          <p:cNvSpPr txBox="1"/>
          <p:nvPr/>
        </p:nvSpPr>
        <p:spPr>
          <a:xfrm>
            <a:off x="7728602" y="2142820"/>
            <a:ext cx="3605959" cy="646331"/>
          </a:xfrm>
          <a:prstGeom prst="rect">
            <a:avLst/>
          </a:prstGeom>
          <a:noFill/>
        </p:spPr>
        <p:txBody>
          <a:bodyPr wrap="square" rtlCol="0">
            <a:spAutoFit/>
          </a:bodyPr>
          <a:lstStyle/>
          <a:p>
            <a:r>
              <a:rPr lang="en-AU" dirty="0">
                <a:solidFill>
                  <a:srgbClr val="000000"/>
                </a:solidFill>
                <a:latin typeface="Raleway" pitchFamily="2" charset="0"/>
              </a:rPr>
              <a:t>Lateral reading and reverse image/video searches</a:t>
            </a:r>
            <a:endParaRPr lang="en-US" dirty="0"/>
          </a:p>
        </p:txBody>
      </p:sp>
      <p:pic>
        <p:nvPicPr>
          <p:cNvPr id="16" name="Graphic 15" descr="Tools">
            <a:extLst>
              <a:ext uri="{FF2B5EF4-FFF2-40B4-BE49-F238E27FC236}">
                <a16:creationId xmlns:a16="http://schemas.microsoft.com/office/drawing/2014/main" id="{44162969-645D-DF4C-8313-35553225B6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8738" y="2257186"/>
            <a:ext cx="914400" cy="914400"/>
          </a:xfrm>
          <a:prstGeom prst="rect">
            <a:avLst/>
          </a:prstGeom>
        </p:spPr>
      </p:pic>
    </p:spTree>
    <p:extLst>
      <p:ext uri="{BB962C8B-B14F-4D97-AF65-F5344CB8AC3E}">
        <p14:creationId xmlns:p14="http://schemas.microsoft.com/office/powerpoint/2010/main" val="245053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06D7-DC99-0841-8FA4-51909D78A986}"/>
              </a:ext>
            </a:extLst>
          </p:cNvPr>
          <p:cNvSpPr>
            <a:spLocks noGrp="1"/>
          </p:cNvSpPr>
          <p:nvPr>
            <p:ph type="title"/>
          </p:nvPr>
        </p:nvSpPr>
        <p:spPr/>
        <p:txBody>
          <a:bodyPr>
            <a:normAutofit fontScale="90000"/>
          </a:bodyPr>
          <a:lstStyle/>
          <a:p>
            <a:br>
              <a:rPr lang="en-US" spc="-187" dirty="0">
                <a:solidFill>
                  <a:srgbClr val="E76E3C"/>
                </a:solidFill>
                <a:latin typeface="Raleway" pitchFamily="2" charset="0"/>
              </a:rPr>
            </a:br>
            <a:r>
              <a:rPr lang="en-US" sz="5300" spc="-187" dirty="0">
                <a:solidFill>
                  <a:srgbClr val="E76E3C"/>
                </a:solidFill>
                <a:latin typeface="Raleway" pitchFamily="2" charset="0"/>
              </a:rPr>
              <a:t>Tailored to LIS Professionals </a:t>
            </a:r>
            <a:br>
              <a:rPr lang="en-US" spc="-187" dirty="0">
                <a:solidFill>
                  <a:srgbClr val="E76E3C"/>
                </a:solidFill>
                <a:latin typeface="Raleway" pitchFamily="2" charset="0"/>
              </a:rPr>
            </a:br>
            <a:endParaRPr lang="en-US" dirty="0"/>
          </a:p>
        </p:txBody>
      </p:sp>
      <p:sp>
        <p:nvSpPr>
          <p:cNvPr id="3" name="Content Placeholder 2">
            <a:extLst>
              <a:ext uri="{FF2B5EF4-FFF2-40B4-BE49-F238E27FC236}">
                <a16:creationId xmlns:a16="http://schemas.microsoft.com/office/drawing/2014/main" id="{62F46ACD-A4DD-144C-8562-8F7FD44DBF68}"/>
              </a:ext>
            </a:extLst>
          </p:cNvPr>
          <p:cNvSpPr>
            <a:spLocks noGrp="1"/>
          </p:cNvSpPr>
          <p:nvPr>
            <p:ph idx="1"/>
          </p:nvPr>
        </p:nvSpPr>
        <p:spPr/>
        <p:txBody>
          <a:bodyPr>
            <a:normAutofit/>
          </a:bodyPr>
          <a:lstStyle/>
          <a:p>
            <a:r>
              <a:rPr lang="en-AU" sz="2400" dirty="0">
                <a:latin typeface="Raleway" pitchFamily="2" charset="0"/>
              </a:rPr>
              <a:t>Content tailored to survey response</a:t>
            </a:r>
          </a:p>
          <a:p>
            <a:pPr marL="0" indent="0">
              <a:buNone/>
            </a:pPr>
            <a:endParaRPr lang="en-AU" sz="2400" dirty="0">
              <a:latin typeface="Raleway" pitchFamily="2" charset="0"/>
            </a:endParaRPr>
          </a:p>
          <a:p>
            <a:r>
              <a:rPr lang="en-AU" sz="2400" dirty="0">
                <a:latin typeface="Raleway" pitchFamily="2" charset="0"/>
              </a:rPr>
              <a:t>Relevant asynchronous discussions with peers</a:t>
            </a:r>
          </a:p>
          <a:p>
            <a:pPr marL="0" indent="0">
              <a:buNone/>
            </a:pPr>
            <a:endParaRPr lang="en-AU" sz="2400" dirty="0">
              <a:latin typeface="Raleway" pitchFamily="2" charset="0"/>
            </a:endParaRPr>
          </a:p>
          <a:p>
            <a:r>
              <a:rPr lang="en-AU" sz="2400" dirty="0">
                <a:latin typeface="Raleway" pitchFamily="2" charset="0"/>
              </a:rPr>
              <a:t>Focus on curating your own educational package</a:t>
            </a:r>
          </a:p>
          <a:p>
            <a:pPr marL="0" indent="0">
              <a:buNone/>
            </a:pPr>
            <a:endParaRPr lang="en-AU" sz="2400" dirty="0">
              <a:latin typeface="Raleway" pitchFamily="2" charset="0"/>
            </a:endParaRPr>
          </a:p>
          <a:p>
            <a:r>
              <a:rPr lang="en-AU" sz="2400" dirty="0">
                <a:latin typeface="Raleway" pitchFamily="2" charset="0"/>
              </a:rPr>
              <a:t>Guidance and direction on open-source, reputable media literacy educational organisations </a:t>
            </a:r>
          </a:p>
          <a:p>
            <a:endParaRPr lang="en-AU" sz="2400" dirty="0">
              <a:latin typeface="Raleway" pitchFamily="2" charset="0"/>
            </a:endParaRPr>
          </a:p>
          <a:p>
            <a:endParaRPr lang="en-US" sz="2400" dirty="0">
              <a:latin typeface="Raleway" pitchFamily="2" charset="0"/>
            </a:endParaRPr>
          </a:p>
          <a:p>
            <a:endParaRPr lang="en-US" sz="2400" dirty="0">
              <a:latin typeface="Raleway" pitchFamily="2" charset="0"/>
            </a:endParaRPr>
          </a:p>
          <a:p>
            <a:endParaRPr lang="en-US" sz="2400" dirty="0">
              <a:latin typeface="Raleway" pitchFamily="2" charset="0"/>
            </a:endParaRPr>
          </a:p>
        </p:txBody>
      </p:sp>
    </p:spTree>
    <p:extLst>
      <p:ext uri="{BB962C8B-B14F-4D97-AF65-F5344CB8AC3E}">
        <p14:creationId xmlns:p14="http://schemas.microsoft.com/office/powerpoint/2010/main" val="327569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5149" y="1158263"/>
            <a:ext cx="6675060" cy="1897955"/>
          </a:xfrm>
          <a:prstGeom prst="rect">
            <a:avLst/>
          </a:prstGeom>
        </p:spPr>
        <p:txBody>
          <a:bodyPr wrap="square" lIns="0" tIns="0" rIns="0" bIns="0" rtlCol="0" anchor="t">
            <a:spAutoFit/>
          </a:bodyPr>
          <a:lstStyle/>
          <a:p>
            <a:pPr defTabSz="857250">
              <a:lnSpc>
                <a:spcPts val="7392"/>
              </a:lnSpc>
            </a:pPr>
            <a:r>
              <a:rPr lang="en-US" sz="7200" spc="-187" dirty="0">
                <a:solidFill>
                  <a:srgbClr val="E76E3C"/>
                </a:solidFill>
                <a:latin typeface="Raleway" pitchFamily="2" charset="0"/>
              </a:rPr>
              <a:t>What is misinformation?</a:t>
            </a:r>
          </a:p>
        </p:txBody>
      </p:sp>
      <p:pic>
        <p:nvPicPr>
          <p:cNvPr id="21" name="Picture 7">
            <a:extLst>
              <a:ext uri="{FF2B5EF4-FFF2-40B4-BE49-F238E27FC236}">
                <a16:creationId xmlns:a16="http://schemas.microsoft.com/office/drawing/2014/main" id="{27BADA17-11EE-4EB0-9951-D3F82BE5B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922928" y="818165"/>
            <a:ext cx="472221" cy="453332"/>
          </a:xfrm>
          <a:prstGeom prst="rect">
            <a:avLst/>
          </a:prstGeom>
        </p:spPr>
      </p:pic>
      <p:pic>
        <p:nvPicPr>
          <p:cNvPr id="23" name="Picture 8">
            <a:extLst>
              <a:ext uri="{FF2B5EF4-FFF2-40B4-BE49-F238E27FC236}">
                <a16:creationId xmlns:a16="http://schemas.microsoft.com/office/drawing/2014/main" id="{76B15622-73A3-4C2F-86A9-866A25E2DC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2721" y="3309955"/>
            <a:ext cx="1818141" cy="172723"/>
          </a:xfrm>
          <a:prstGeom prst="rect">
            <a:avLst/>
          </a:prstGeom>
        </p:spPr>
      </p:pic>
      <p:sp>
        <p:nvSpPr>
          <p:cNvPr id="6" name="TextBox 5">
            <a:extLst>
              <a:ext uri="{FF2B5EF4-FFF2-40B4-BE49-F238E27FC236}">
                <a16:creationId xmlns:a16="http://schemas.microsoft.com/office/drawing/2014/main" id="{D5DA0BC1-DBAE-4665-BB5F-7EEEDA15AD45}"/>
              </a:ext>
            </a:extLst>
          </p:cNvPr>
          <p:cNvSpPr txBox="1"/>
          <p:nvPr/>
        </p:nvSpPr>
        <p:spPr>
          <a:xfrm>
            <a:off x="4465040" y="4827675"/>
            <a:ext cx="6094602" cy="646331"/>
          </a:xfrm>
          <a:prstGeom prst="rect">
            <a:avLst/>
          </a:prstGeom>
          <a:noFill/>
        </p:spPr>
        <p:txBody>
          <a:bodyPr wrap="square">
            <a:spAutoFit/>
          </a:bodyPr>
          <a:lstStyle/>
          <a:p>
            <a:r>
              <a:rPr lang="en-AU" sz="1800" dirty="0">
                <a:latin typeface="Raleway" pitchFamily="2" charset="0"/>
              </a:rPr>
              <a:t>An umbrella term to cover all kinds of potentially harmful false, misleading or deceptive information.</a:t>
            </a:r>
          </a:p>
        </p:txBody>
      </p:sp>
      <p:sp>
        <p:nvSpPr>
          <p:cNvPr id="7" name="TextBox 6">
            <a:extLst>
              <a:ext uri="{FF2B5EF4-FFF2-40B4-BE49-F238E27FC236}">
                <a16:creationId xmlns:a16="http://schemas.microsoft.com/office/drawing/2014/main" id="{8F189633-5AD0-432A-B8DF-40F2E8A196E6}"/>
              </a:ext>
            </a:extLst>
          </p:cNvPr>
          <p:cNvSpPr txBox="1"/>
          <p:nvPr/>
        </p:nvSpPr>
        <p:spPr>
          <a:xfrm>
            <a:off x="247475" y="6396335"/>
            <a:ext cx="11694253" cy="261610"/>
          </a:xfrm>
          <a:prstGeom prst="rect">
            <a:avLst/>
          </a:prstGeom>
          <a:noFill/>
        </p:spPr>
        <p:txBody>
          <a:bodyPr wrap="square">
            <a:spAutoFit/>
          </a:bodyPr>
          <a:lstStyle/>
          <a:p>
            <a:r>
              <a:rPr lang="en-AU" sz="1050" dirty="0">
                <a:solidFill>
                  <a:schemeClr val="bg1">
                    <a:lumMod val="50000"/>
                  </a:schemeClr>
                </a:solidFill>
                <a:latin typeface="Raleway" pitchFamily="2" charset="0"/>
              </a:rPr>
              <a:t>Australian Communications &amp; Media Authority. (2020). </a:t>
            </a:r>
            <a:r>
              <a:rPr lang="en-AU" sz="1050" i="1" dirty="0">
                <a:solidFill>
                  <a:schemeClr val="bg1">
                    <a:lumMod val="50000"/>
                  </a:schemeClr>
                </a:solidFill>
                <a:latin typeface="Raleway" pitchFamily="2" charset="0"/>
              </a:rPr>
              <a:t>Misinformation and news quality on digital platforms in Australia: A position paper to guide code development. </a:t>
            </a:r>
            <a:r>
              <a:rPr lang="en-AU" sz="1050" dirty="0">
                <a:solidFill>
                  <a:schemeClr val="bg1">
                    <a:lumMod val="50000"/>
                  </a:schemeClr>
                </a:solidFill>
                <a:latin typeface="Raleway" pitchFamily="2" charset="0"/>
              </a:rPr>
              <a:t>Canberra: ACMA.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851B8-6D05-C643-B63E-745B3A1BBB40}"/>
              </a:ext>
            </a:extLst>
          </p:cNvPr>
          <p:cNvSpPr txBox="1"/>
          <p:nvPr/>
        </p:nvSpPr>
        <p:spPr>
          <a:xfrm>
            <a:off x="1120140" y="623054"/>
            <a:ext cx="7513320" cy="707886"/>
          </a:xfrm>
          <a:prstGeom prst="rect">
            <a:avLst/>
          </a:prstGeom>
          <a:noFill/>
        </p:spPr>
        <p:txBody>
          <a:bodyPr wrap="square">
            <a:spAutoFit/>
          </a:bodyPr>
          <a:lstStyle/>
          <a:p>
            <a:r>
              <a:rPr lang="en-US" sz="4000" spc="-187" dirty="0">
                <a:solidFill>
                  <a:srgbClr val="E76E3C"/>
                </a:solidFill>
                <a:latin typeface="Raleway" pitchFamily="2" charset="0"/>
              </a:rPr>
              <a:t>Key Details</a:t>
            </a:r>
            <a:endParaRPr lang="en-US" sz="4000" dirty="0"/>
          </a:p>
        </p:txBody>
      </p:sp>
      <p:sp>
        <p:nvSpPr>
          <p:cNvPr id="4" name="TextBox 3">
            <a:extLst>
              <a:ext uri="{FF2B5EF4-FFF2-40B4-BE49-F238E27FC236}">
                <a16:creationId xmlns:a16="http://schemas.microsoft.com/office/drawing/2014/main" id="{7D4052F7-E21E-0B47-8555-FFCFF91B7094}"/>
              </a:ext>
            </a:extLst>
          </p:cNvPr>
          <p:cNvSpPr txBox="1"/>
          <p:nvPr/>
        </p:nvSpPr>
        <p:spPr>
          <a:xfrm>
            <a:off x="1120140" y="1564243"/>
            <a:ext cx="9951720" cy="4247317"/>
          </a:xfrm>
          <a:prstGeom prst="rect">
            <a:avLst/>
          </a:prstGeom>
          <a:noFill/>
        </p:spPr>
        <p:txBody>
          <a:bodyPr wrap="square" rtlCol="0">
            <a:spAutoFit/>
          </a:bodyPr>
          <a:lstStyle/>
          <a:p>
            <a:r>
              <a:rPr lang="en-AU" sz="2800" dirty="0">
                <a:latin typeface="Raleway" pitchFamily="2" charset="0"/>
              </a:rPr>
              <a:t>2 May – 17 June 2022</a:t>
            </a:r>
          </a:p>
          <a:p>
            <a:endParaRPr lang="en-AU" sz="2800" dirty="0">
              <a:latin typeface="Raleway" pitchFamily="2" charset="0"/>
            </a:endParaRPr>
          </a:p>
          <a:p>
            <a:r>
              <a:rPr lang="en-AU" sz="2800" dirty="0">
                <a:latin typeface="Raleway" pitchFamily="2" charset="0"/>
              </a:rPr>
              <a:t>Students must be registered by Tuesday 26 April</a:t>
            </a:r>
          </a:p>
          <a:p>
            <a:r>
              <a:rPr lang="en-AU" sz="2800" dirty="0">
                <a:latin typeface="Raleway" pitchFamily="2" charset="0"/>
              </a:rPr>
              <a:t> </a:t>
            </a:r>
          </a:p>
          <a:p>
            <a:r>
              <a:rPr lang="en-AU" sz="2800" dirty="0">
                <a:latin typeface="Raleway" pitchFamily="2" charset="0"/>
              </a:rPr>
              <a:t>ALIA Members: AUD$495</a:t>
            </a:r>
          </a:p>
          <a:p>
            <a:r>
              <a:rPr lang="en-AU" sz="2800" dirty="0">
                <a:latin typeface="Raleway" pitchFamily="2" charset="0"/>
              </a:rPr>
              <a:t>Non-ALIA Members: AUD$595</a:t>
            </a:r>
          </a:p>
          <a:p>
            <a:endParaRPr lang="en-AU" sz="2800" dirty="0">
              <a:latin typeface="Raleway" pitchFamily="2" charset="0"/>
            </a:endParaRPr>
          </a:p>
          <a:p>
            <a:r>
              <a:rPr lang="en-AU" sz="2800" dirty="0">
                <a:latin typeface="Raleway" pitchFamily="2" charset="0"/>
              </a:rPr>
              <a:t>More info: </a:t>
            </a:r>
            <a:r>
              <a:rPr lang="en-AU" sz="2800" dirty="0" err="1">
                <a:latin typeface="Raleway" pitchFamily="2" charset="0"/>
              </a:rPr>
              <a:t>ucmedialiteracy@canberra.edu.au</a:t>
            </a:r>
            <a:endParaRPr lang="en-AU" sz="2800" dirty="0">
              <a:latin typeface="Raleway" pitchFamily="2" charset="0"/>
            </a:endParaRPr>
          </a:p>
          <a:p>
            <a:endParaRPr lang="en-AU" sz="2800" dirty="0">
              <a:latin typeface="Raleway" pitchFamily="2" charset="0"/>
            </a:endParaRPr>
          </a:p>
          <a:p>
            <a:endParaRPr lang="en-US" sz="1600" dirty="0"/>
          </a:p>
        </p:txBody>
      </p:sp>
    </p:spTree>
    <p:extLst>
      <p:ext uri="{BB962C8B-B14F-4D97-AF65-F5344CB8AC3E}">
        <p14:creationId xmlns:p14="http://schemas.microsoft.com/office/powerpoint/2010/main" val="31743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descr="abstract image">
            <a:extLst>
              <a:ext uri="{FF2B5EF4-FFF2-40B4-BE49-F238E27FC236}">
                <a16:creationId xmlns:a16="http://schemas.microsoft.com/office/drawing/2014/main" id="{13AA8D6A-CC12-4BC9-970B-DC765AEA7B99}"/>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a:xfrm>
            <a:off x="0" y="34764"/>
            <a:ext cx="12192000" cy="6858000"/>
          </a:xfrm>
        </p:spPr>
      </p:pic>
      <p:sp>
        <p:nvSpPr>
          <p:cNvPr id="3" name="TextBox 2">
            <a:extLst>
              <a:ext uri="{FF2B5EF4-FFF2-40B4-BE49-F238E27FC236}">
                <a16:creationId xmlns:a16="http://schemas.microsoft.com/office/drawing/2014/main" id="{D61FB405-CF64-43E7-927B-109C72B0AEF0}"/>
              </a:ext>
            </a:extLst>
          </p:cNvPr>
          <p:cNvSpPr txBox="1"/>
          <p:nvPr/>
        </p:nvSpPr>
        <p:spPr>
          <a:xfrm>
            <a:off x="4774638" y="3850194"/>
            <a:ext cx="28145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Raleway" pitchFamily="2" charset="0"/>
              </a:rPr>
              <a:t>www.canberra.edu.au/nmrc</a:t>
            </a:r>
          </a:p>
        </p:txBody>
      </p:sp>
      <p:pic>
        <p:nvPicPr>
          <p:cNvPr id="9" name="Picture 8" descr="A black and white sign&#10;&#10;Description automatically generated with low confidence">
            <a:extLst>
              <a:ext uri="{FF2B5EF4-FFF2-40B4-BE49-F238E27FC236}">
                <a16:creationId xmlns:a16="http://schemas.microsoft.com/office/drawing/2014/main" id="{3C65EC95-AA89-4594-9910-9BF981A6E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365" y="3136960"/>
            <a:ext cx="2158546" cy="584077"/>
          </a:xfrm>
          <a:prstGeom prst="rect">
            <a:avLst/>
          </a:prstGeom>
        </p:spPr>
      </p:pic>
      <p:pic>
        <p:nvPicPr>
          <p:cNvPr id="17" name="object 4">
            <a:extLst>
              <a:ext uri="{FF2B5EF4-FFF2-40B4-BE49-F238E27FC236}">
                <a16:creationId xmlns:a16="http://schemas.microsoft.com/office/drawing/2014/main" id="{2E6EA0C9-55C6-412B-B4AD-3CA058F876C1}"/>
              </a:ext>
            </a:extLst>
          </p:cNvPr>
          <p:cNvPicPr/>
          <p:nvPr/>
        </p:nvPicPr>
        <p:blipFill>
          <a:blip r:embed="rId5" cstate="print"/>
          <a:stretch>
            <a:fillRect/>
          </a:stretch>
        </p:blipFill>
        <p:spPr>
          <a:xfrm>
            <a:off x="5958629" y="3189961"/>
            <a:ext cx="2158546" cy="478077"/>
          </a:xfrm>
          <a:prstGeom prst="rect">
            <a:avLst/>
          </a:prstGeom>
        </p:spPr>
      </p:pic>
      <p:sp>
        <p:nvSpPr>
          <p:cNvPr id="7" name="TextBox 6">
            <a:extLst>
              <a:ext uri="{FF2B5EF4-FFF2-40B4-BE49-F238E27FC236}">
                <a16:creationId xmlns:a16="http://schemas.microsoft.com/office/drawing/2014/main" id="{415BB9CB-E5BB-43D1-95F1-58C2AA95EDC9}"/>
              </a:ext>
            </a:extLst>
          </p:cNvPr>
          <p:cNvSpPr txBox="1"/>
          <p:nvPr/>
        </p:nvSpPr>
        <p:spPr>
          <a:xfrm>
            <a:off x="4624431" y="4133239"/>
            <a:ext cx="6094602" cy="307777"/>
          </a:xfrm>
          <a:prstGeom prst="rect">
            <a:avLst/>
          </a:prstGeom>
          <a:noFill/>
        </p:spPr>
        <p:txBody>
          <a:bodyPr wrap="square">
            <a:spAutoFit/>
          </a:bodyPr>
          <a:lstStyle/>
          <a:p>
            <a:r>
              <a:rPr lang="en-AU" sz="1400" dirty="0">
                <a:latin typeface="Raleway" pitchFamily="2" charset="0"/>
              </a:rPr>
              <a:t>ucmedialiteracy@canberra.edu.au</a:t>
            </a:r>
          </a:p>
        </p:txBody>
      </p:sp>
    </p:spTree>
    <p:extLst>
      <p:ext uri="{BB962C8B-B14F-4D97-AF65-F5344CB8AC3E}">
        <p14:creationId xmlns:p14="http://schemas.microsoft.com/office/powerpoint/2010/main" val="68510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864BD780-730B-4F3C-9DA8-2D436DB063F5}"/>
              </a:ext>
            </a:extLst>
          </p:cNvPr>
          <p:cNvPicPr>
            <a:picLocks noChangeAspect="1"/>
          </p:cNvPicPr>
          <p:nvPr/>
        </p:nvPicPr>
        <p:blipFill>
          <a:blip r:embed="rId3"/>
          <a:stretch>
            <a:fillRect/>
          </a:stretch>
        </p:blipFill>
        <p:spPr>
          <a:xfrm>
            <a:off x="-237220" y="124746"/>
            <a:ext cx="8334202" cy="5454443"/>
          </a:xfrm>
          <a:prstGeom prst="rect">
            <a:avLst/>
          </a:prstGeom>
        </p:spPr>
      </p:pic>
      <p:pic>
        <p:nvPicPr>
          <p:cNvPr id="1026" name="Picture 2" descr="Trump supporters storm the U.S. Capitol on January 6, 2021. They cover the stairs and the bleachers set up for the inauguration. They carry American flags, Trump flags, anti-Semitic flags, and other white supremacist flags.">
            <a:extLst>
              <a:ext uri="{FF2B5EF4-FFF2-40B4-BE49-F238E27FC236}">
                <a16:creationId xmlns:a16="http://schemas.microsoft.com/office/drawing/2014/main" id="{F6F6D998-995F-4BC3-8F50-503AC79751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2855" y="1125079"/>
            <a:ext cx="1526610" cy="1018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CD91B5-0C53-4B78-AF38-26278E65017B}"/>
              </a:ext>
            </a:extLst>
          </p:cNvPr>
          <p:cNvSpPr txBox="1"/>
          <p:nvPr/>
        </p:nvSpPr>
        <p:spPr>
          <a:xfrm>
            <a:off x="1466418" y="6301193"/>
            <a:ext cx="9399186" cy="245773"/>
          </a:xfrm>
          <a:prstGeom prst="rect">
            <a:avLst/>
          </a:prstGeom>
          <a:noFill/>
        </p:spPr>
        <p:txBody>
          <a:bodyPr wrap="square">
            <a:spAutoFit/>
          </a:bodyPr>
          <a:lstStyle/>
          <a:p>
            <a:pPr defTabSz="829178"/>
            <a:r>
              <a:rPr lang="en-AU" sz="997" dirty="0">
                <a:solidFill>
                  <a:prstClr val="black"/>
                </a:solidFill>
                <a:latin typeface="Raleway" pitchFamily="2" charset="0"/>
              </a:rPr>
              <a:t>https://www.justsecurity.org/74622/stopthesteal-timeline-of-social-media-and-extremist-activities-leading-to-1-6-insurrection/</a:t>
            </a:r>
          </a:p>
        </p:txBody>
      </p:sp>
      <p:pic>
        <p:nvPicPr>
          <p:cNvPr id="8" name="Picture 7" descr="A crowd of people holding a sign&#10;&#10;Description automatically generated with low confidence">
            <a:extLst>
              <a:ext uri="{FF2B5EF4-FFF2-40B4-BE49-F238E27FC236}">
                <a16:creationId xmlns:a16="http://schemas.microsoft.com/office/drawing/2014/main" id="{D0DC768F-C382-4DEC-837A-F1AD415D46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1212" y="1113420"/>
            <a:ext cx="1527356" cy="1018237"/>
          </a:xfrm>
          <a:prstGeom prst="rect">
            <a:avLst/>
          </a:prstGeom>
        </p:spPr>
      </p:pic>
      <p:sp>
        <p:nvSpPr>
          <p:cNvPr id="11" name="TextBox 10">
            <a:extLst>
              <a:ext uri="{FF2B5EF4-FFF2-40B4-BE49-F238E27FC236}">
                <a16:creationId xmlns:a16="http://schemas.microsoft.com/office/drawing/2014/main" id="{09E24F3F-61FC-42A0-9A4C-3E8A674C0C1D}"/>
              </a:ext>
            </a:extLst>
          </p:cNvPr>
          <p:cNvSpPr txBox="1"/>
          <p:nvPr/>
        </p:nvSpPr>
        <p:spPr>
          <a:xfrm>
            <a:off x="1454901" y="6487481"/>
            <a:ext cx="9552081" cy="245773"/>
          </a:xfrm>
          <a:prstGeom prst="rect">
            <a:avLst/>
          </a:prstGeom>
          <a:noFill/>
        </p:spPr>
        <p:txBody>
          <a:bodyPr wrap="square">
            <a:spAutoFit/>
          </a:bodyPr>
          <a:lstStyle/>
          <a:p>
            <a:pPr defTabSz="829178"/>
            <a:r>
              <a:rPr lang="en-AU" sz="997" dirty="0">
                <a:solidFill>
                  <a:prstClr val="black"/>
                </a:solidFill>
                <a:latin typeface="Raleway" pitchFamily="2" charset="0"/>
              </a:rPr>
              <a:t>https://journals.plos.org/plosone/article/comment?id=10.1371/annotation/dfa40344-56a7-4eb6-95b0-923fbf45377a</a:t>
            </a:r>
          </a:p>
        </p:txBody>
      </p:sp>
      <p:sp>
        <p:nvSpPr>
          <p:cNvPr id="13" name="TextBox 12">
            <a:extLst>
              <a:ext uri="{FF2B5EF4-FFF2-40B4-BE49-F238E27FC236}">
                <a16:creationId xmlns:a16="http://schemas.microsoft.com/office/drawing/2014/main" id="{73FD8EBC-C730-4C7B-B56C-3A021B69DB7E}"/>
              </a:ext>
            </a:extLst>
          </p:cNvPr>
          <p:cNvSpPr txBox="1"/>
          <p:nvPr/>
        </p:nvSpPr>
        <p:spPr>
          <a:xfrm>
            <a:off x="9752114" y="759677"/>
            <a:ext cx="1600776" cy="287771"/>
          </a:xfrm>
          <a:prstGeom prst="rect">
            <a:avLst/>
          </a:prstGeom>
          <a:noFill/>
        </p:spPr>
        <p:txBody>
          <a:bodyPr wrap="square">
            <a:spAutoFit/>
          </a:bodyPr>
          <a:lstStyle/>
          <a:p>
            <a:pPr algn="ctr" defTabSz="829178"/>
            <a:r>
              <a:rPr lang="en-AU" sz="1270" b="1" dirty="0">
                <a:solidFill>
                  <a:srgbClr val="202020"/>
                </a:solidFill>
                <a:latin typeface="Raleway" pitchFamily="2" charset="0"/>
              </a:rPr>
              <a:t>Anti-Vaccine</a:t>
            </a:r>
          </a:p>
        </p:txBody>
      </p:sp>
      <p:sp>
        <p:nvSpPr>
          <p:cNvPr id="14" name="TextBox 13">
            <a:extLst>
              <a:ext uri="{FF2B5EF4-FFF2-40B4-BE49-F238E27FC236}">
                <a16:creationId xmlns:a16="http://schemas.microsoft.com/office/drawing/2014/main" id="{20D36C67-D334-44A8-8CCF-A5492EC4796E}"/>
              </a:ext>
            </a:extLst>
          </p:cNvPr>
          <p:cNvSpPr txBox="1"/>
          <p:nvPr/>
        </p:nvSpPr>
        <p:spPr>
          <a:xfrm>
            <a:off x="8125772" y="759677"/>
            <a:ext cx="1600776" cy="287771"/>
          </a:xfrm>
          <a:prstGeom prst="rect">
            <a:avLst/>
          </a:prstGeom>
          <a:noFill/>
        </p:spPr>
        <p:txBody>
          <a:bodyPr wrap="square">
            <a:spAutoFit/>
          </a:bodyPr>
          <a:lstStyle/>
          <a:p>
            <a:pPr algn="ctr" defTabSz="829178"/>
            <a:r>
              <a:rPr lang="en-AU" sz="1270" b="1" dirty="0">
                <a:solidFill>
                  <a:srgbClr val="202020"/>
                </a:solidFill>
                <a:latin typeface="Raleway" pitchFamily="2" charset="0"/>
              </a:rPr>
              <a:t>#StopTheSteal </a:t>
            </a:r>
          </a:p>
        </p:txBody>
      </p:sp>
      <p:sp>
        <p:nvSpPr>
          <p:cNvPr id="9" name="object 8">
            <a:extLst>
              <a:ext uri="{FF2B5EF4-FFF2-40B4-BE49-F238E27FC236}">
                <a16:creationId xmlns:a16="http://schemas.microsoft.com/office/drawing/2014/main" id="{DE750118-8BE2-45F3-8852-07F9C4DA4F8B}"/>
              </a:ext>
            </a:extLst>
          </p:cNvPr>
          <p:cNvSpPr txBox="1">
            <a:spLocks noGrp="1"/>
          </p:cNvSpPr>
          <p:nvPr>
            <p:ph type="title"/>
          </p:nvPr>
        </p:nvSpPr>
        <p:spPr>
          <a:xfrm>
            <a:off x="7800977" y="5009636"/>
            <a:ext cx="3611089" cy="344668"/>
          </a:xfrm>
          <a:prstGeom prst="rect">
            <a:avLst/>
          </a:prstGeom>
        </p:spPr>
        <p:txBody>
          <a:bodyPr vert="horz" wrap="square" lIns="0" tIns="11516" rIns="0" bIns="0" rtlCol="0" anchor="ctr">
            <a:spAutoFit/>
          </a:bodyPr>
          <a:lstStyle/>
          <a:p>
            <a:pPr marL="11516" marR="4607">
              <a:spcBef>
                <a:spcPts val="91"/>
              </a:spcBef>
            </a:pPr>
            <a:r>
              <a:rPr lang="en-AU" dirty="0">
                <a:latin typeface="Raleway" pitchFamily="2" charset="0"/>
              </a:rPr>
              <a:t>Real Life Impact</a:t>
            </a:r>
            <a:endParaRPr dirty="0">
              <a:latin typeface="Raleway" pitchFamily="2" charset="0"/>
            </a:endParaRPr>
          </a:p>
        </p:txBody>
      </p:sp>
    </p:spTree>
    <p:extLst>
      <p:ext uri="{BB962C8B-B14F-4D97-AF65-F5344CB8AC3E}">
        <p14:creationId xmlns:p14="http://schemas.microsoft.com/office/powerpoint/2010/main" val="414605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99DF63-78C3-43B1-AF27-79521D0FED0B}"/>
              </a:ext>
            </a:extLst>
          </p:cNvPr>
          <p:cNvGraphicFramePr/>
          <p:nvPr/>
        </p:nvGraphicFramePr>
        <p:xfrm>
          <a:off x="370333" y="1294850"/>
          <a:ext cx="11663048" cy="46558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67AF0A1-4EC4-4BA8-B886-BEFF472F5511}"/>
              </a:ext>
            </a:extLst>
          </p:cNvPr>
          <p:cNvSpPr txBox="1"/>
          <p:nvPr/>
        </p:nvSpPr>
        <p:spPr>
          <a:xfrm>
            <a:off x="2331720" y="487680"/>
            <a:ext cx="80619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Experience of COVID-19 misinformation by platform </a:t>
            </a:r>
            <a:endParaRPr kumimoji="0" lang="en-AU" sz="2400" b="0" i="0" u="none" strike="noStrike" kern="1200" cap="none" spc="0" normalizeH="0" baseline="0" noProof="0" dirty="0">
              <a:ln>
                <a:noFill/>
              </a:ln>
              <a:solidFill>
                <a:prstClr val="black"/>
              </a:solidFill>
              <a:effectLst/>
              <a:uLnTx/>
              <a:uFillTx/>
              <a:latin typeface="Raleway" pitchFamily="2" charset="0"/>
              <a:ea typeface="+mn-ea"/>
              <a:cs typeface="+mn-cs"/>
            </a:endParaRPr>
          </a:p>
        </p:txBody>
      </p:sp>
      <p:sp>
        <p:nvSpPr>
          <p:cNvPr id="4" name="TextBox 3">
            <a:extLst>
              <a:ext uri="{FF2B5EF4-FFF2-40B4-BE49-F238E27FC236}">
                <a16:creationId xmlns:a16="http://schemas.microsoft.com/office/drawing/2014/main" id="{167BEF87-289E-4972-8F2A-3DCB1E48D776}"/>
              </a:ext>
            </a:extLst>
          </p:cNvPr>
          <p:cNvSpPr txBox="1"/>
          <p:nvPr/>
        </p:nvSpPr>
        <p:spPr>
          <a:xfrm>
            <a:off x="113211" y="6448698"/>
            <a:ext cx="11920170" cy="58721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450"/>
              </a:spcAft>
              <a:buClrTx/>
              <a:buSzTx/>
              <a:buFontTx/>
              <a:buNone/>
              <a:tabLst/>
              <a:defRPr/>
            </a:pPr>
            <a:r>
              <a:rPr kumimoji="0" lang="en-AU" sz="800" b="0" i="0" u="none" strike="noStrike" kern="1200" cap="none" spc="0" normalizeH="0" baseline="0" noProof="0" dirty="0">
                <a:ln>
                  <a:noFill/>
                </a:ln>
                <a:solidFill>
                  <a:srgbClr val="5A5A5A"/>
                </a:solidFill>
                <a:effectLst/>
                <a:uLnTx/>
                <a:uFillTx/>
                <a:latin typeface="Raleway" pitchFamily="2" charset="0"/>
                <a:ea typeface="Malgun Gothic" panose="020B0503020000020004" pitchFamily="34" charset="-127"/>
                <a:cs typeface="Calibri Light (Headings)"/>
              </a:rPr>
              <a:t>Park, S., McCallum, K., Holland, K., McGuinness, K., Lee, J., Fisher, C. &amp; John, E. (2022). COVID-19: Australian News &amp; Misinformation Longitudinal Study. Canberra: News Media Research Centre, University of Canberra. </a:t>
            </a:r>
            <a:r>
              <a:rPr kumimoji="0" lang="en-AU" sz="800" b="0" i="0" u="none" strike="noStrike" kern="1200" cap="none" spc="0" normalizeH="0" baseline="0" noProof="0" dirty="0">
                <a:ln>
                  <a:noFill/>
                </a:ln>
                <a:solidFill>
                  <a:srgbClr val="5A5A5A"/>
                </a:solidFill>
                <a:effectLst/>
                <a:uLnTx/>
                <a:uFillTx/>
                <a:latin typeface="Raleway" pitchFamily="2" charset="0"/>
                <a:ea typeface="Malgun Gothic" panose="020B0503020000020004" pitchFamily="34" charset="-127"/>
                <a:cs typeface="Calibri Light (Headings)"/>
                <a:hlinkClick r:id="rId3"/>
              </a:rPr>
              <a:t>https://apo.org.au/sites/default/files/resource-files/2022-03/apo-nid316582.pdf</a:t>
            </a:r>
            <a:endParaRPr kumimoji="0" lang="en-AU" sz="800" b="0" i="0" u="none" strike="noStrike" kern="1200" cap="none" spc="0" normalizeH="0" baseline="0" noProof="0" dirty="0">
              <a:ln>
                <a:noFill/>
              </a:ln>
              <a:solidFill>
                <a:srgbClr val="5A5A5A"/>
              </a:solidFill>
              <a:effectLst/>
              <a:uLnTx/>
              <a:uFillTx/>
              <a:latin typeface="Raleway" pitchFamily="2" charset="0"/>
              <a:ea typeface="Malgun Gothic" panose="020B0503020000020004" pitchFamily="34" charset="-127"/>
              <a:cs typeface="Calibri Light (Headings)"/>
            </a:endParaRPr>
          </a:p>
          <a:p>
            <a:pPr marL="0" marR="0" lvl="0" indent="0" algn="l" defTabSz="914400" rtl="0" eaLnBrk="1" fontAlgn="auto" latinLnBrk="0" hangingPunct="1">
              <a:lnSpc>
                <a:spcPct val="120000"/>
              </a:lnSpc>
              <a:spcBef>
                <a:spcPts val="0"/>
              </a:spcBef>
              <a:spcAft>
                <a:spcPts val="450"/>
              </a:spcAft>
              <a:buClrTx/>
              <a:buSzTx/>
              <a:buFontTx/>
              <a:buNone/>
              <a:tabLst/>
              <a:defRPr/>
            </a:pPr>
            <a:endParaRPr kumimoji="0" lang="en-AU" sz="800" b="0" i="0" u="none" strike="noStrike" kern="1200" cap="none" spc="0" normalizeH="0" baseline="0" noProof="0" dirty="0">
              <a:ln>
                <a:noFill/>
              </a:ln>
              <a:solidFill>
                <a:srgbClr val="5A5A5A"/>
              </a:solidFill>
              <a:effectLst/>
              <a:uLnTx/>
              <a:uFillTx/>
              <a:latin typeface="Raleway" pitchFamily="2" charset="0"/>
              <a:ea typeface="Malgun Gothic" panose="020B0503020000020004" pitchFamily="34" charset="-127"/>
              <a:cs typeface="Calibri Light (Headings)"/>
            </a:endParaRPr>
          </a:p>
        </p:txBody>
      </p:sp>
    </p:spTree>
    <p:extLst>
      <p:ext uri="{BB962C8B-B14F-4D97-AF65-F5344CB8AC3E}">
        <p14:creationId xmlns:p14="http://schemas.microsoft.com/office/powerpoint/2010/main" val="32951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5A809C-0077-441D-8B27-8F956DE2BF39}"/>
              </a:ext>
            </a:extLst>
          </p:cNvPr>
          <p:cNvSpPr txBox="1"/>
          <p:nvPr/>
        </p:nvSpPr>
        <p:spPr>
          <a:xfrm>
            <a:off x="384631" y="381913"/>
            <a:ext cx="11254328" cy="4070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2000" dirty="0">
                <a:solidFill>
                  <a:srgbClr val="414D61"/>
                </a:solidFill>
                <a:latin typeface="Raleway" pitchFamily="2" charset="0"/>
                <a:ea typeface="Calibri" panose="020F0502020204030204" pitchFamily="34" charset="0"/>
                <a:cs typeface="Calibri" panose="020F0502020204030204" pitchFamily="34" charset="0"/>
              </a:rPr>
              <a:t>HIGHER CONCERN, LOWER EXPERIENCE, UNABLE TO DISCERN</a:t>
            </a:r>
            <a:endParaRPr kumimoji="0" lang="en-AU" sz="2000" b="0" i="0" u="none" strike="noStrike" kern="1200" cap="none" spc="0" normalizeH="0" baseline="0" noProof="0" dirty="0">
              <a:ln>
                <a:noFill/>
              </a:ln>
              <a:solidFill>
                <a:srgbClr val="414D61"/>
              </a:solidFill>
              <a:effectLst/>
              <a:uLnTx/>
              <a:uFillTx/>
              <a:latin typeface="Raleway" pitchFamily="2" charset="0"/>
              <a:ea typeface="Malgun Gothic" panose="020B0503020000020004" pitchFamily="34" charset="-127"/>
              <a:cs typeface="Times New Roman" panose="02020603050405020304" pitchFamily="18" charset="0"/>
            </a:endParaRPr>
          </a:p>
        </p:txBody>
      </p:sp>
      <p:pic>
        <p:nvPicPr>
          <p:cNvPr id="10" name="Graphic 9" descr="Artificial Intelligence outline">
            <a:extLst>
              <a:ext uri="{FF2B5EF4-FFF2-40B4-BE49-F238E27FC236}">
                <a16:creationId xmlns:a16="http://schemas.microsoft.com/office/drawing/2014/main" id="{F6933A55-D0F1-48D8-9837-CA8A20B8F9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428" y="1923716"/>
            <a:ext cx="914400" cy="914400"/>
          </a:xfrm>
          <a:prstGeom prst="rect">
            <a:avLst/>
          </a:prstGeom>
        </p:spPr>
      </p:pic>
      <p:pic>
        <p:nvPicPr>
          <p:cNvPr id="11" name="Graphic 10" descr="Ui Ux with solid fill">
            <a:extLst>
              <a:ext uri="{FF2B5EF4-FFF2-40B4-BE49-F238E27FC236}">
                <a16:creationId xmlns:a16="http://schemas.microsoft.com/office/drawing/2014/main" id="{2B1C9A41-94CC-4F93-8612-7F1959BB6A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1428" y="3267076"/>
            <a:ext cx="914400" cy="914400"/>
          </a:xfrm>
          <a:prstGeom prst="rect">
            <a:avLst/>
          </a:prstGeom>
        </p:spPr>
      </p:pic>
      <p:pic>
        <p:nvPicPr>
          <p:cNvPr id="12" name="Picture 11">
            <a:extLst>
              <a:ext uri="{FF2B5EF4-FFF2-40B4-BE49-F238E27FC236}">
                <a16:creationId xmlns:a16="http://schemas.microsoft.com/office/drawing/2014/main" id="{D856583F-A408-4B83-B3DA-432DCD2D89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2685" y="1418866"/>
            <a:ext cx="423163" cy="423163"/>
          </a:xfrm>
          <a:prstGeom prst="rect">
            <a:avLst/>
          </a:prstGeom>
        </p:spPr>
      </p:pic>
      <p:pic>
        <p:nvPicPr>
          <p:cNvPr id="13" name="Picture 12">
            <a:extLst>
              <a:ext uri="{FF2B5EF4-FFF2-40B4-BE49-F238E27FC236}">
                <a16:creationId xmlns:a16="http://schemas.microsoft.com/office/drawing/2014/main" id="{96F97812-98F0-44A7-B66E-6C4E1CC5753D}"/>
              </a:ext>
            </a:extLst>
          </p:cNvPr>
          <p:cNvPicPr>
            <a:picLocks noChangeAspect="1"/>
          </p:cNvPicPr>
          <p:nvPr/>
        </p:nvPicPr>
        <p:blipFill>
          <a:blip r:embed="rId8"/>
          <a:stretch>
            <a:fillRect/>
          </a:stretch>
        </p:blipFill>
        <p:spPr>
          <a:xfrm>
            <a:off x="8772443" y="1356734"/>
            <a:ext cx="526690" cy="547426"/>
          </a:xfrm>
          <a:prstGeom prst="rect">
            <a:avLst/>
          </a:prstGeom>
        </p:spPr>
      </p:pic>
      <p:graphicFrame>
        <p:nvGraphicFramePr>
          <p:cNvPr id="15" name="Table 14">
            <a:extLst>
              <a:ext uri="{FF2B5EF4-FFF2-40B4-BE49-F238E27FC236}">
                <a16:creationId xmlns:a16="http://schemas.microsoft.com/office/drawing/2014/main" id="{7DE8B684-7A74-4050-9ADA-F37248DF3C19}"/>
              </a:ext>
            </a:extLst>
          </p:cNvPr>
          <p:cNvGraphicFramePr>
            <a:graphicFrameLocks noGrp="1"/>
          </p:cNvGraphicFramePr>
          <p:nvPr>
            <p:extLst>
              <p:ext uri="{D42A27DB-BD31-4B8C-83A1-F6EECF244321}">
                <p14:modId xmlns:p14="http://schemas.microsoft.com/office/powerpoint/2010/main" val="709943967"/>
              </p:ext>
            </p:extLst>
          </p:nvPr>
        </p:nvGraphicFramePr>
        <p:xfrm>
          <a:off x="4147676" y="1923716"/>
          <a:ext cx="5930019" cy="3733694"/>
        </p:xfrm>
        <a:graphic>
          <a:graphicData uri="http://schemas.openxmlformats.org/drawingml/2006/table">
            <a:tbl>
              <a:tblPr>
                <a:tableStyleId>{2D5ABB26-0587-4C30-8999-92F81FD0307C}</a:tableStyleId>
              </a:tblPr>
              <a:tblGrid>
                <a:gridCol w="2390115">
                  <a:extLst>
                    <a:ext uri="{9D8B030D-6E8A-4147-A177-3AD203B41FA5}">
                      <a16:colId xmlns:a16="http://schemas.microsoft.com/office/drawing/2014/main" val="1877461755"/>
                    </a:ext>
                  </a:extLst>
                </a:gridCol>
                <a:gridCol w="1563231">
                  <a:extLst>
                    <a:ext uri="{9D8B030D-6E8A-4147-A177-3AD203B41FA5}">
                      <a16:colId xmlns:a16="http://schemas.microsoft.com/office/drawing/2014/main" val="1209668924"/>
                    </a:ext>
                  </a:extLst>
                </a:gridCol>
                <a:gridCol w="1976673">
                  <a:extLst>
                    <a:ext uri="{9D8B030D-6E8A-4147-A177-3AD203B41FA5}">
                      <a16:colId xmlns:a16="http://schemas.microsoft.com/office/drawing/2014/main" val="3502919571"/>
                    </a:ext>
                  </a:extLst>
                </a:gridCol>
              </a:tblGrid>
              <a:tr h="1137819">
                <a:tc>
                  <a:txBody>
                    <a:bodyPr/>
                    <a:lstStyle/>
                    <a:p>
                      <a:pPr algn="ctr" fontAlgn="b"/>
                      <a:r>
                        <a:rPr lang="en-AU" sz="1800" b="1" u="none" strike="noStrike" dirty="0">
                          <a:solidFill>
                            <a:srgbClr val="F15F5C"/>
                          </a:solidFill>
                          <a:effectLst/>
                          <a:latin typeface="Raleway" pitchFamily="2" charset="0"/>
                        </a:rPr>
                        <a:t>Concerned</a:t>
                      </a:r>
                      <a:r>
                        <a:rPr lang="en-AU" sz="1800" u="none" strike="noStrike" dirty="0">
                          <a:effectLst/>
                          <a:latin typeface="Raleway" pitchFamily="2" charset="0"/>
                        </a:rPr>
                        <a:t> about misinformation</a:t>
                      </a:r>
                      <a:endParaRPr lang="en-AU" sz="1800" b="0" i="0" u="none" strike="noStrike" dirty="0">
                        <a:solidFill>
                          <a:srgbClr val="000000"/>
                        </a:solidFill>
                        <a:effectLst/>
                        <a:latin typeface="Raleway" pitchFamily="2" charset="0"/>
                      </a:endParaRPr>
                    </a:p>
                  </a:txBody>
                  <a:tcPr marL="6350" marR="6350" marT="6350" marB="0" anchor="ctr"/>
                </a:tc>
                <a:tc>
                  <a:txBody>
                    <a:bodyPr/>
                    <a:lstStyle/>
                    <a:p>
                      <a:pPr algn="ctr" fontAlgn="b"/>
                      <a:r>
                        <a:rPr lang="en-AU" sz="2400" b="1" u="none" strike="noStrike" dirty="0">
                          <a:solidFill>
                            <a:srgbClr val="F15F5C"/>
                          </a:solidFill>
                          <a:effectLst/>
                          <a:latin typeface="Raleway" pitchFamily="2" charset="0"/>
                        </a:rPr>
                        <a:t>64</a:t>
                      </a:r>
                      <a:endParaRPr lang="en-AU" sz="2400" b="1" i="0" u="none" strike="noStrike" dirty="0">
                        <a:solidFill>
                          <a:srgbClr val="F15F5C"/>
                        </a:solidFill>
                        <a:effectLst/>
                        <a:latin typeface="Raleway" pitchFamily="2" charset="0"/>
                      </a:endParaRPr>
                    </a:p>
                  </a:txBody>
                  <a:tcPr marL="6350" marR="6350" marT="6350" marB="0" anchor="ctr"/>
                </a:tc>
                <a:tc>
                  <a:txBody>
                    <a:bodyPr/>
                    <a:lstStyle/>
                    <a:p>
                      <a:pPr algn="ctr" fontAlgn="b"/>
                      <a:r>
                        <a:rPr lang="en-AU" sz="2400" b="1" u="none" strike="noStrike" dirty="0">
                          <a:solidFill>
                            <a:srgbClr val="F15F5C"/>
                          </a:solidFill>
                          <a:effectLst/>
                          <a:latin typeface="Raleway" pitchFamily="2" charset="0"/>
                        </a:rPr>
                        <a:t>58</a:t>
                      </a:r>
                      <a:endParaRPr lang="en-AU" sz="2400" b="1" i="0" u="none" strike="noStrike" dirty="0">
                        <a:solidFill>
                          <a:srgbClr val="F15F5C"/>
                        </a:solidFill>
                        <a:effectLst/>
                        <a:latin typeface="Raleway" pitchFamily="2" charset="0"/>
                      </a:endParaRPr>
                    </a:p>
                  </a:txBody>
                  <a:tcPr marL="6350" marR="6350" marT="6350" marB="0" anchor="ctr"/>
                </a:tc>
                <a:extLst>
                  <a:ext uri="{0D108BD9-81ED-4DB2-BD59-A6C34878D82A}">
                    <a16:rowId xmlns:a16="http://schemas.microsoft.com/office/drawing/2014/main" val="2471222502"/>
                  </a:ext>
                </a:extLst>
              </a:tr>
              <a:tr h="1249353">
                <a:tc>
                  <a:txBody>
                    <a:bodyPr/>
                    <a:lstStyle/>
                    <a:p>
                      <a:pPr algn="ctr" fontAlgn="b"/>
                      <a:r>
                        <a:rPr lang="en-AU" sz="1800" b="1" u="none" strike="noStrike" dirty="0">
                          <a:solidFill>
                            <a:srgbClr val="19A19A"/>
                          </a:solidFill>
                          <a:effectLst/>
                          <a:latin typeface="Raleway" pitchFamily="2" charset="0"/>
                        </a:rPr>
                        <a:t>Experienced</a:t>
                      </a:r>
                      <a:r>
                        <a:rPr lang="en-AU" sz="1800" u="none" strike="noStrike" dirty="0">
                          <a:solidFill>
                            <a:srgbClr val="19A19A"/>
                          </a:solidFill>
                          <a:effectLst/>
                          <a:latin typeface="Raleway" pitchFamily="2" charset="0"/>
                        </a:rPr>
                        <a:t> </a:t>
                      </a:r>
                      <a:r>
                        <a:rPr lang="en-AU" sz="1800" u="none" strike="noStrike" dirty="0">
                          <a:effectLst/>
                          <a:latin typeface="Raleway" pitchFamily="2" charset="0"/>
                        </a:rPr>
                        <a:t>misinformation</a:t>
                      </a:r>
                      <a:endParaRPr lang="en-AU" sz="1800" b="0" i="0" u="none" strike="noStrike" dirty="0">
                        <a:solidFill>
                          <a:srgbClr val="000000"/>
                        </a:solidFill>
                        <a:effectLst/>
                        <a:latin typeface="Raleway" pitchFamily="2" charset="0"/>
                      </a:endParaRPr>
                    </a:p>
                  </a:txBody>
                  <a:tcPr marL="6350" marR="6350" marT="6350" marB="0" anchor="ctr"/>
                </a:tc>
                <a:tc>
                  <a:txBody>
                    <a:bodyPr/>
                    <a:lstStyle/>
                    <a:p>
                      <a:pPr algn="ctr" fontAlgn="b"/>
                      <a:r>
                        <a:rPr lang="en-AU" sz="2400" b="1" u="none" strike="noStrike" dirty="0">
                          <a:solidFill>
                            <a:srgbClr val="19A19A"/>
                          </a:solidFill>
                          <a:effectLst/>
                          <a:latin typeface="Raleway" pitchFamily="2" charset="0"/>
                        </a:rPr>
                        <a:t>59</a:t>
                      </a:r>
                      <a:endParaRPr lang="en-AU" sz="2400" b="1" i="0" u="none" strike="noStrike" dirty="0">
                        <a:solidFill>
                          <a:srgbClr val="19A19A"/>
                        </a:solidFill>
                        <a:effectLst/>
                        <a:latin typeface="Raleway" pitchFamily="2" charset="0"/>
                      </a:endParaRPr>
                    </a:p>
                  </a:txBody>
                  <a:tcPr marL="6350" marR="6350" marT="6350" marB="0" anchor="ctr"/>
                </a:tc>
                <a:tc>
                  <a:txBody>
                    <a:bodyPr/>
                    <a:lstStyle/>
                    <a:p>
                      <a:pPr algn="ctr" fontAlgn="b"/>
                      <a:r>
                        <a:rPr lang="en-AU" sz="2400" b="1" u="none" strike="noStrike" dirty="0">
                          <a:solidFill>
                            <a:srgbClr val="19A19A"/>
                          </a:solidFill>
                          <a:effectLst/>
                          <a:latin typeface="Raleway" pitchFamily="2" charset="0"/>
                        </a:rPr>
                        <a:t>73</a:t>
                      </a:r>
                      <a:endParaRPr lang="en-AU" sz="2400" b="1" i="0" u="none" strike="noStrike" dirty="0">
                        <a:solidFill>
                          <a:srgbClr val="19A19A"/>
                        </a:solidFill>
                        <a:effectLst/>
                        <a:latin typeface="Raleway" pitchFamily="2" charset="0"/>
                      </a:endParaRPr>
                    </a:p>
                  </a:txBody>
                  <a:tcPr marL="6350" marR="6350" marT="6350" marB="0" anchor="ctr"/>
                </a:tc>
                <a:extLst>
                  <a:ext uri="{0D108BD9-81ED-4DB2-BD59-A6C34878D82A}">
                    <a16:rowId xmlns:a16="http://schemas.microsoft.com/office/drawing/2014/main" val="2156340619"/>
                  </a:ext>
                </a:extLst>
              </a:tr>
              <a:tr h="1346522">
                <a:tc>
                  <a:txBody>
                    <a:bodyPr/>
                    <a:lstStyle/>
                    <a:p>
                      <a:pPr algn="ctr" fontAlgn="b"/>
                      <a:r>
                        <a:rPr lang="en-AU" sz="1800" b="1" u="none" strike="noStrike" dirty="0">
                          <a:solidFill>
                            <a:srgbClr val="006C91"/>
                          </a:solidFill>
                          <a:effectLst/>
                          <a:latin typeface="Raleway" pitchFamily="2" charset="0"/>
                        </a:rPr>
                        <a:t>Don't know </a:t>
                      </a:r>
                      <a:r>
                        <a:rPr lang="en-AU" sz="1800" u="none" strike="noStrike" dirty="0">
                          <a:solidFill>
                            <a:schemeClr val="tx1"/>
                          </a:solidFill>
                          <a:effectLst/>
                          <a:latin typeface="Raleway" pitchFamily="2" charset="0"/>
                        </a:rPr>
                        <a:t>if I encountered misinformation</a:t>
                      </a:r>
                      <a:endParaRPr lang="en-AU" sz="1800" b="0" i="0" u="none" strike="noStrike" dirty="0">
                        <a:solidFill>
                          <a:schemeClr val="tx1"/>
                        </a:solidFill>
                        <a:effectLst/>
                        <a:latin typeface="Raleway" pitchFamily="2" charset="0"/>
                      </a:endParaRPr>
                    </a:p>
                  </a:txBody>
                  <a:tcPr marL="6350" marR="6350" marT="6350" marB="0" anchor="ctr"/>
                </a:tc>
                <a:tc>
                  <a:txBody>
                    <a:bodyPr/>
                    <a:lstStyle/>
                    <a:p>
                      <a:pPr algn="ctr" fontAlgn="b"/>
                      <a:r>
                        <a:rPr lang="en-AU" sz="2400" b="1" u="none" strike="noStrike" dirty="0">
                          <a:solidFill>
                            <a:srgbClr val="006C91"/>
                          </a:solidFill>
                          <a:effectLst/>
                          <a:latin typeface="Raleway" pitchFamily="2" charset="0"/>
                        </a:rPr>
                        <a:t>23</a:t>
                      </a:r>
                      <a:endParaRPr lang="en-AU" sz="2400" b="1" i="0" u="none" strike="noStrike" dirty="0">
                        <a:solidFill>
                          <a:srgbClr val="006C91"/>
                        </a:solidFill>
                        <a:effectLst/>
                        <a:latin typeface="Raleway" pitchFamily="2" charset="0"/>
                      </a:endParaRPr>
                    </a:p>
                  </a:txBody>
                  <a:tcPr marL="6350" marR="6350" marT="6350" marB="0" anchor="ctr"/>
                </a:tc>
                <a:tc>
                  <a:txBody>
                    <a:bodyPr/>
                    <a:lstStyle/>
                    <a:p>
                      <a:pPr algn="ctr" fontAlgn="b"/>
                      <a:r>
                        <a:rPr lang="en-AU" sz="2400" b="1" u="none" strike="noStrike" dirty="0">
                          <a:solidFill>
                            <a:srgbClr val="006C91"/>
                          </a:solidFill>
                          <a:effectLst/>
                          <a:latin typeface="Raleway" pitchFamily="2" charset="0"/>
                        </a:rPr>
                        <a:t>17</a:t>
                      </a:r>
                      <a:endParaRPr lang="en-AU" sz="2400" b="1" i="0" u="none" strike="noStrike" dirty="0">
                        <a:solidFill>
                          <a:srgbClr val="006C91"/>
                        </a:solidFill>
                        <a:effectLst/>
                        <a:latin typeface="Raleway" pitchFamily="2" charset="0"/>
                      </a:endParaRPr>
                    </a:p>
                  </a:txBody>
                  <a:tcPr marL="6350" marR="6350" marT="6350" marB="0" anchor="ctr"/>
                </a:tc>
                <a:extLst>
                  <a:ext uri="{0D108BD9-81ED-4DB2-BD59-A6C34878D82A}">
                    <a16:rowId xmlns:a16="http://schemas.microsoft.com/office/drawing/2014/main" val="2014093699"/>
                  </a:ext>
                </a:extLst>
              </a:tr>
            </a:tbl>
          </a:graphicData>
        </a:graphic>
      </p:graphicFrame>
      <p:pic>
        <p:nvPicPr>
          <p:cNvPr id="16" name="Graphic 15" descr="Question Mark with solid fill">
            <a:extLst>
              <a:ext uri="{FF2B5EF4-FFF2-40B4-BE49-F238E27FC236}">
                <a16:creationId xmlns:a16="http://schemas.microsoft.com/office/drawing/2014/main" id="{6A9841A6-4575-4E86-8983-C02CAEEA84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81428" y="4610436"/>
            <a:ext cx="914400" cy="914400"/>
          </a:xfrm>
          <a:prstGeom prst="rect">
            <a:avLst/>
          </a:prstGeom>
        </p:spPr>
      </p:pic>
      <p:pic>
        <p:nvPicPr>
          <p:cNvPr id="17" name="Graphic 16" descr="Caret Left with solid fill">
            <a:extLst>
              <a:ext uri="{FF2B5EF4-FFF2-40B4-BE49-F238E27FC236}">
                <a16:creationId xmlns:a16="http://schemas.microsoft.com/office/drawing/2014/main" id="{341F88DA-A0AC-4A72-AC77-DC4E2CCD00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04179" y="3291739"/>
            <a:ext cx="914400" cy="914400"/>
          </a:xfrm>
          <a:prstGeom prst="rect">
            <a:avLst/>
          </a:prstGeom>
        </p:spPr>
      </p:pic>
      <p:pic>
        <p:nvPicPr>
          <p:cNvPr id="18" name="Graphic 17" descr="Caret Right with solid fill">
            <a:extLst>
              <a:ext uri="{FF2B5EF4-FFF2-40B4-BE49-F238E27FC236}">
                <a16:creationId xmlns:a16="http://schemas.microsoft.com/office/drawing/2014/main" id="{A3793364-3EDC-4CC2-8C5F-5580C3D761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04179" y="2094224"/>
            <a:ext cx="914400" cy="914400"/>
          </a:xfrm>
          <a:prstGeom prst="rect">
            <a:avLst/>
          </a:prstGeom>
        </p:spPr>
      </p:pic>
      <p:pic>
        <p:nvPicPr>
          <p:cNvPr id="19" name="Graphic 18" descr="Caret Right with solid fill">
            <a:extLst>
              <a:ext uri="{FF2B5EF4-FFF2-40B4-BE49-F238E27FC236}">
                <a16:creationId xmlns:a16="http://schemas.microsoft.com/office/drawing/2014/main" id="{AE3AA97D-C1E2-40FE-BA39-68B74BAF22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84152" y="4489255"/>
            <a:ext cx="914400" cy="914400"/>
          </a:xfrm>
          <a:prstGeom prst="rect">
            <a:avLst/>
          </a:prstGeom>
        </p:spPr>
      </p:pic>
      <p:sp>
        <p:nvSpPr>
          <p:cNvPr id="14" name="TextBox 13">
            <a:extLst>
              <a:ext uri="{FF2B5EF4-FFF2-40B4-BE49-F238E27FC236}">
                <a16:creationId xmlns:a16="http://schemas.microsoft.com/office/drawing/2014/main" id="{07BB3DB6-348B-4FA8-820F-7DC36CADA08A}"/>
              </a:ext>
            </a:extLst>
          </p:cNvPr>
          <p:cNvSpPr txBox="1"/>
          <p:nvPr/>
        </p:nvSpPr>
        <p:spPr>
          <a:xfrm>
            <a:off x="-569417" y="6476087"/>
            <a:ext cx="13162424" cy="269946"/>
          </a:xfrm>
          <a:prstGeom prst="rect">
            <a:avLst/>
          </a:prstGeom>
          <a:noFill/>
        </p:spPr>
        <p:txBody>
          <a:bodyPr wrap="square">
            <a:spAutoFit/>
          </a:bodyPr>
          <a:lstStyle/>
          <a:p>
            <a:pPr marL="1371600">
              <a:lnSpc>
                <a:spcPct val="120000"/>
              </a:lnSpc>
              <a:spcAft>
                <a:spcPts val="450"/>
              </a:spcAft>
            </a:pPr>
            <a:r>
              <a:rPr lang="en-AU" sz="1050" dirty="0">
                <a:solidFill>
                  <a:srgbClr val="5A5A5A"/>
                </a:solidFill>
                <a:effectLst/>
                <a:latin typeface="Raleway" pitchFamily="2" charset="0"/>
                <a:ea typeface="Malgun Gothic" panose="020B0503020000020004" pitchFamily="34" charset="-127"/>
                <a:cs typeface="Calibri Light (Headings)"/>
              </a:rPr>
              <a:t>Park, S., Fisher, C., McGuinness, K., Lee, J., K. &amp; McCallum, K. (2021). </a:t>
            </a:r>
            <a:r>
              <a:rPr lang="en-AU" sz="1050" i="1" dirty="0">
                <a:solidFill>
                  <a:srgbClr val="5A5A5A"/>
                </a:solidFill>
                <a:effectLst/>
                <a:latin typeface="Raleway" pitchFamily="2" charset="0"/>
                <a:ea typeface="Malgun Gothic" panose="020B0503020000020004" pitchFamily="34" charset="-127"/>
                <a:cs typeface="Calibri Light (Headings)"/>
              </a:rPr>
              <a:t>Digital News Report: Australia 2021</a:t>
            </a:r>
            <a:r>
              <a:rPr lang="en-AU" sz="1050" dirty="0">
                <a:solidFill>
                  <a:srgbClr val="5A5A5A"/>
                </a:solidFill>
                <a:effectLst/>
                <a:latin typeface="Raleway" pitchFamily="2" charset="0"/>
                <a:ea typeface="Malgun Gothic" panose="020B0503020000020004" pitchFamily="34" charset="-127"/>
                <a:cs typeface="Calibri Light (Headings)"/>
              </a:rPr>
              <a:t>. Canberra: News &amp; Media Research Centre. </a:t>
            </a:r>
            <a:r>
              <a:rPr lang="en-AU" sz="1050" u="sng" dirty="0">
                <a:solidFill>
                  <a:srgbClr val="5A5A5A"/>
                </a:solidFill>
                <a:effectLst/>
                <a:latin typeface="Raleway" pitchFamily="2" charset="0"/>
                <a:ea typeface="Malgun Gothic" panose="020B0503020000020004" pitchFamily="34" charset="-127"/>
                <a:cs typeface="Calibri Light (Headings)"/>
                <a:hlinkClick r:id="rId15"/>
              </a:rPr>
              <a:t>https://apo.org.au/node/312650</a:t>
            </a:r>
            <a:endParaRPr lang="en-AU" sz="900" dirty="0">
              <a:solidFill>
                <a:srgbClr val="5A5A5A"/>
              </a:solidFill>
              <a:effectLst/>
              <a:latin typeface="Raleway" pitchFamily="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90093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E46329-7A43-4F56-81A2-1461184EE8A2}"/>
              </a:ext>
            </a:extLst>
          </p:cNvPr>
          <p:cNvSpPr/>
          <p:nvPr/>
        </p:nvSpPr>
        <p:spPr>
          <a:xfrm>
            <a:off x="800996" y="2472277"/>
            <a:ext cx="11002313" cy="1384995"/>
          </a:xfrm>
          <a:prstGeom prst="rect">
            <a:avLst/>
          </a:prstGeom>
        </p:spPr>
        <p:txBody>
          <a:bodyPr wrap="square">
            <a:spAutoFit/>
          </a:bodyPr>
          <a:lstStyle/>
          <a:p>
            <a:r>
              <a:rPr lang="en-AU" sz="4000" b="1" dirty="0">
                <a:solidFill>
                  <a:srgbClr val="E99757"/>
                </a:solidFill>
                <a:latin typeface="Raleway" pitchFamily="2" charset="0"/>
              </a:rPr>
              <a:t>77% </a:t>
            </a:r>
            <a:r>
              <a:rPr lang="en-AU" sz="2000" dirty="0">
                <a:solidFill>
                  <a:schemeClr val="tx1">
                    <a:lumMod val="95000"/>
                  </a:schemeClr>
                </a:solidFill>
                <a:latin typeface="Raleway" pitchFamily="2" charset="0"/>
              </a:rPr>
              <a:t>of adult Australians are unfamiliar with the term ‘media literacy’.</a:t>
            </a:r>
          </a:p>
          <a:p>
            <a:r>
              <a:rPr lang="en-AU" sz="4400" b="1" dirty="0">
                <a:solidFill>
                  <a:srgbClr val="E99757"/>
                </a:solidFill>
                <a:latin typeface="Raleway" pitchFamily="2" charset="0"/>
              </a:rPr>
              <a:t>61% </a:t>
            </a:r>
            <a:r>
              <a:rPr lang="en-AU" sz="2000" dirty="0">
                <a:solidFill>
                  <a:schemeClr val="tx1">
                    <a:lumMod val="95000"/>
                  </a:schemeClr>
                </a:solidFill>
                <a:latin typeface="Raleway" pitchFamily="2" charset="0"/>
              </a:rPr>
              <a:t>of Australians don’t feel confident they can take steps to identify misinformation.</a:t>
            </a:r>
            <a:endParaRPr lang="en-AU" sz="2400" dirty="0">
              <a:solidFill>
                <a:schemeClr val="tx1">
                  <a:lumMod val="95000"/>
                </a:schemeClr>
              </a:solidFill>
              <a:latin typeface="Raleway" pitchFamily="2" charset="0"/>
            </a:endParaRPr>
          </a:p>
        </p:txBody>
      </p:sp>
      <p:sp>
        <p:nvSpPr>
          <p:cNvPr id="12" name="TextBox 11">
            <a:extLst>
              <a:ext uri="{FF2B5EF4-FFF2-40B4-BE49-F238E27FC236}">
                <a16:creationId xmlns:a16="http://schemas.microsoft.com/office/drawing/2014/main" id="{F8E9C86E-82DE-4C0B-A672-F5DD3EA67ADE}"/>
              </a:ext>
            </a:extLst>
          </p:cNvPr>
          <p:cNvSpPr txBox="1"/>
          <p:nvPr/>
        </p:nvSpPr>
        <p:spPr>
          <a:xfrm>
            <a:off x="2604629" y="6461304"/>
            <a:ext cx="8196045"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tx1">
                    <a:lumMod val="50000"/>
                  </a:schemeClr>
                </a:solidFill>
                <a:effectLst/>
                <a:uLnTx/>
                <a:uFillTx/>
                <a:latin typeface="Raleway" pitchFamily="2" charset="0"/>
              </a:rPr>
              <a:t>Notley, T., Chambers, S., Park, S. &amp; Dezuanni, M. (2021). Adult Media Literacy in Australia: Attitudes, Experiences and Needs</a:t>
            </a:r>
          </a:p>
        </p:txBody>
      </p:sp>
    </p:spTree>
    <p:extLst>
      <p:ext uri="{BB962C8B-B14F-4D97-AF65-F5344CB8AC3E}">
        <p14:creationId xmlns:p14="http://schemas.microsoft.com/office/powerpoint/2010/main" val="113073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5149" y="1158263"/>
            <a:ext cx="6675060" cy="1897955"/>
          </a:xfrm>
          <a:prstGeom prst="rect">
            <a:avLst/>
          </a:prstGeom>
        </p:spPr>
        <p:txBody>
          <a:bodyPr wrap="square" lIns="0" tIns="0" rIns="0" bIns="0" rtlCol="0" anchor="t">
            <a:spAutoFit/>
          </a:bodyPr>
          <a:lstStyle/>
          <a:p>
            <a:pPr defTabSz="857250">
              <a:lnSpc>
                <a:spcPts val="7392"/>
              </a:lnSpc>
            </a:pPr>
            <a:r>
              <a:rPr lang="en-US" sz="7200" spc="-187" dirty="0">
                <a:solidFill>
                  <a:srgbClr val="E76E3C"/>
                </a:solidFill>
                <a:latin typeface="Raleway" pitchFamily="2" charset="0"/>
              </a:rPr>
              <a:t>What is media literacy?</a:t>
            </a:r>
          </a:p>
        </p:txBody>
      </p:sp>
      <p:pic>
        <p:nvPicPr>
          <p:cNvPr id="21" name="Picture 7">
            <a:extLst>
              <a:ext uri="{FF2B5EF4-FFF2-40B4-BE49-F238E27FC236}">
                <a16:creationId xmlns:a16="http://schemas.microsoft.com/office/drawing/2014/main" id="{27BADA17-11EE-4EB0-9951-D3F82BE5B3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flipV="1">
            <a:off x="922928" y="818165"/>
            <a:ext cx="472221" cy="453332"/>
          </a:xfrm>
          <a:prstGeom prst="rect">
            <a:avLst/>
          </a:prstGeom>
        </p:spPr>
      </p:pic>
      <p:pic>
        <p:nvPicPr>
          <p:cNvPr id="23" name="Picture 8">
            <a:extLst>
              <a:ext uri="{FF2B5EF4-FFF2-40B4-BE49-F238E27FC236}">
                <a16:creationId xmlns:a16="http://schemas.microsoft.com/office/drawing/2014/main" id="{76B15622-73A3-4C2F-86A9-866A25E2DC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12721" y="3309955"/>
            <a:ext cx="1818141" cy="172723"/>
          </a:xfrm>
          <a:prstGeom prst="rect">
            <a:avLst/>
          </a:prstGeom>
        </p:spPr>
      </p:pic>
      <p:sp>
        <p:nvSpPr>
          <p:cNvPr id="6" name="TextBox 5">
            <a:extLst>
              <a:ext uri="{FF2B5EF4-FFF2-40B4-BE49-F238E27FC236}">
                <a16:creationId xmlns:a16="http://schemas.microsoft.com/office/drawing/2014/main" id="{ED1CF11B-055D-4EDE-8BB5-C9256CD3B0BD}"/>
              </a:ext>
            </a:extLst>
          </p:cNvPr>
          <p:cNvSpPr txBox="1"/>
          <p:nvPr/>
        </p:nvSpPr>
        <p:spPr>
          <a:xfrm>
            <a:off x="4263705" y="4776407"/>
            <a:ext cx="6094602" cy="923330"/>
          </a:xfrm>
          <a:prstGeom prst="rect">
            <a:avLst/>
          </a:prstGeom>
          <a:noFill/>
        </p:spPr>
        <p:txBody>
          <a:bodyPr wrap="square">
            <a:spAutoFit/>
          </a:bodyPr>
          <a:lstStyle/>
          <a:p>
            <a:r>
              <a:rPr lang="en-AU" sz="1800" dirty="0">
                <a:effectLst/>
                <a:latin typeface="Raleway" pitchFamily="2" charset="0"/>
                <a:ea typeface="Calibri" panose="020F0502020204030204" pitchFamily="34" charset="0"/>
                <a:cs typeface="Times New Roman" panose="02020603050405020304" pitchFamily="18" charset="0"/>
              </a:rPr>
              <a:t>The ability to critically engage with media in all aspects of life. It is a form of lifelong literacy that is essential for full participation in society.</a:t>
            </a:r>
            <a:endParaRPr lang="en-AU" dirty="0">
              <a:latin typeface="Raleway" pitchFamily="2" charset="0"/>
            </a:endParaRPr>
          </a:p>
        </p:txBody>
      </p:sp>
    </p:spTree>
    <p:extLst>
      <p:ext uri="{BB962C8B-B14F-4D97-AF65-F5344CB8AC3E}">
        <p14:creationId xmlns:p14="http://schemas.microsoft.com/office/powerpoint/2010/main" val="393648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82160" y="1524496"/>
            <a:ext cx="2141443" cy="984885"/>
          </a:xfrm>
          <a:prstGeom prst="rect">
            <a:avLst/>
          </a:prstGeom>
        </p:spPr>
        <p:txBody>
          <a:bodyPr wrap="square" lIns="0" tIns="0" rIns="0" bIns="0" rtlCol="0" anchor="t">
            <a:spAutoFit/>
          </a:bodyPr>
          <a:lstStyle/>
          <a:p>
            <a:pPr defTabSz="857250">
              <a:lnSpc>
                <a:spcPts val="7391"/>
              </a:lnSpc>
            </a:pPr>
            <a:r>
              <a:rPr lang="en-US" sz="8000" spc="-187" dirty="0">
                <a:solidFill>
                  <a:srgbClr val="E76E3C"/>
                </a:solidFill>
                <a:latin typeface="Raleway" pitchFamily="2" charset="0"/>
              </a:rPr>
              <a:t>78%</a:t>
            </a:r>
          </a:p>
        </p:txBody>
      </p:sp>
      <p:sp>
        <p:nvSpPr>
          <p:cNvPr id="3" name="TextBox 3"/>
          <p:cNvSpPr txBox="1"/>
          <p:nvPr/>
        </p:nvSpPr>
        <p:spPr>
          <a:xfrm>
            <a:off x="3743124" y="1411218"/>
            <a:ext cx="3069181" cy="807913"/>
          </a:xfrm>
          <a:prstGeom prst="rect">
            <a:avLst/>
          </a:prstGeom>
        </p:spPr>
        <p:txBody>
          <a:bodyPr lIns="0" tIns="0" rIns="0" bIns="0" rtlCol="0" anchor="t">
            <a:spAutoFit/>
          </a:bodyPr>
          <a:lstStyle/>
          <a:p>
            <a:pPr defTabSz="857250">
              <a:lnSpc>
                <a:spcPts val="2063"/>
              </a:lnSpc>
            </a:pPr>
            <a:r>
              <a:rPr lang="en-AU" dirty="0">
                <a:solidFill>
                  <a:srgbClr val="000000"/>
                </a:solidFill>
                <a:latin typeface="Raleway" pitchFamily="2" charset="0"/>
              </a:rPr>
              <a:t>Individuals should use common sense and learn to detect it themselves.</a:t>
            </a:r>
            <a:endParaRPr lang="en-US" dirty="0">
              <a:solidFill>
                <a:srgbClr val="000000"/>
              </a:solidFill>
              <a:latin typeface="Raleway" pitchFamily="2" charset="0"/>
            </a:endParaRPr>
          </a:p>
        </p:txBody>
      </p:sp>
      <p:sp>
        <p:nvSpPr>
          <p:cNvPr id="34" name="TextBox 2">
            <a:extLst>
              <a:ext uri="{FF2B5EF4-FFF2-40B4-BE49-F238E27FC236}">
                <a16:creationId xmlns:a16="http://schemas.microsoft.com/office/drawing/2014/main" id="{BD7724C0-9876-47B9-BF3B-A7F4C7E102B4}"/>
              </a:ext>
            </a:extLst>
          </p:cNvPr>
          <p:cNvSpPr txBox="1"/>
          <p:nvPr/>
        </p:nvSpPr>
        <p:spPr>
          <a:xfrm>
            <a:off x="8142281" y="2973407"/>
            <a:ext cx="2163663" cy="984885"/>
          </a:xfrm>
          <a:prstGeom prst="rect">
            <a:avLst/>
          </a:prstGeom>
        </p:spPr>
        <p:txBody>
          <a:bodyPr wrap="square" lIns="0" tIns="0" rIns="0" bIns="0" rtlCol="0" anchor="t">
            <a:spAutoFit/>
          </a:bodyPr>
          <a:lstStyle/>
          <a:p>
            <a:pPr defTabSz="857250">
              <a:lnSpc>
                <a:spcPts val="7391"/>
              </a:lnSpc>
            </a:pPr>
            <a:r>
              <a:rPr lang="en-US" sz="8000" spc="-187" dirty="0">
                <a:solidFill>
                  <a:srgbClr val="E76E3C"/>
                </a:solidFill>
                <a:latin typeface="Raleway" pitchFamily="2" charset="0"/>
              </a:rPr>
              <a:t>76%</a:t>
            </a:r>
          </a:p>
        </p:txBody>
      </p:sp>
      <p:sp>
        <p:nvSpPr>
          <p:cNvPr id="35" name="TextBox 3">
            <a:extLst>
              <a:ext uri="{FF2B5EF4-FFF2-40B4-BE49-F238E27FC236}">
                <a16:creationId xmlns:a16="http://schemas.microsoft.com/office/drawing/2014/main" id="{285F39E1-02D9-4C2A-BB39-1B00D7E989D7}"/>
              </a:ext>
            </a:extLst>
          </p:cNvPr>
          <p:cNvSpPr txBox="1"/>
          <p:nvPr/>
        </p:nvSpPr>
        <p:spPr>
          <a:xfrm>
            <a:off x="4966003" y="2941014"/>
            <a:ext cx="3069181" cy="1077218"/>
          </a:xfrm>
          <a:prstGeom prst="rect">
            <a:avLst/>
          </a:prstGeom>
        </p:spPr>
        <p:txBody>
          <a:bodyPr lIns="0" tIns="0" rIns="0" bIns="0" rtlCol="0" anchor="t">
            <a:spAutoFit/>
          </a:bodyPr>
          <a:lstStyle/>
          <a:p>
            <a:pPr defTabSz="857250">
              <a:lnSpc>
                <a:spcPts val="2063"/>
              </a:lnSpc>
            </a:pPr>
            <a:r>
              <a:rPr lang="en-AU" dirty="0">
                <a:solidFill>
                  <a:srgbClr val="000000"/>
                </a:solidFill>
                <a:latin typeface="Raleway" pitchFamily="2" charset="0"/>
              </a:rPr>
              <a:t>Social media or online platforms should be doing more to reduce the amount of misinformation.</a:t>
            </a:r>
            <a:endParaRPr lang="en-US" dirty="0">
              <a:solidFill>
                <a:srgbClr val="000000"/>
              </a:solidFill>
              <a:latin typeface="Raleway" pitchFamily="2" charset="0"/>
            </a:endParaRPr>
          </a:p>
        </p:txBody>
      </p:sp>
      <p:pic>
        <p:nvPicPr>
          <p:cNvPr id="36" name="Picture 13">
            <a:extLst>
              <a:ext uri="{FF2B5EF4-FFF2-40B4-BE49-F238E27FC236}">
                <a16:creationId xmlns:a16="http://schemas.microsoft.com/office/drawing/2014/main" id="{75BEC745-46D7-4EF4-BF3E-3BD3FE6C77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7019">
            <a:off x="7490293" y="2699322"/>
            <a:ext cx="582151" cy="203753"/>
          </a:xfrm>
          <a:prstGeom prst="rect">
            <a:avLst/>
          </a:prstGeom>
        </p:spPr>
      </p:pic>
      <p:sp>
        <p:nvSpPr>
          <p:cNvPr id="37" name="TextBox 2">
            <a:extLst>
              <a:ext uri="{FF2B5EF4-FFF2-40B4-BE49-F238E27FC236}">
                <a16:creationId xmlns:a16="http://schemas.microsoft.com/office/drawing/2014/main" id="{E27FBA8F-717D-4649-BC35-F9A0B5DA2CAC}"/>
              </a:ext>
            </a:extLst>
          </p:cNvPr>
          <p:cNvSpPr txBox="1"/>
          <p:nvPr/>
        </p:nvSpPr>
        <p:spPr>
          <a:xfrm>
            <a:off x="3831997" y="4830841"/>
            <a:ext cx="2141443" cy="984885"/>
          </a:xfrm>
          <a:prstGeom prst="rect">
            <a:avLst/>
          </a:prstGeom>
        </p:spPr>
        <p:txBody>
          <a:bodyPr wrap="square" lIns="0" tIns="0" rIns="0" bIns="0" rtlCol="0" anchor="t">
            <a:spAutoFit/>
          </a:bodyPr>
          <a:lstStyle/>
          <a:p>
            <a:pPr defTabSz="857250">
              <a:lnSpc>
                <a:spcPts val="7391"/>
              </a:lnSpc>
            </a:pPr>
            <a:r>
              <a:rPr lang="en-US" sz="8000" spc="-187" dirty="0">
                <a:solidFill>
                  <a:srgbClr val="E76E3C"/>
                </a:solidFill>
                <a:latin typeface="Raleway" pitchFamily="2" charset="0"/>
              </a:rPr>
              <a:t>59%</a:t>
            </a:r>
          </a:p>
        </p:txBody>
      </p:sp>
      <p:sp>
        <p:nvSpPr>
          <p:cNvPr id="38" name="TextBox 3">
            <a:extLst>
              <a:ext uri="{FF2B5EF4-FFF2-40B4-BE49-F238E27FC236}">
                <a16:creationId xmlns:a16="http://schemas.microsoft.com/office/drawing/2014/main" id="{FBAF96F4-4242-4E9E-8EEB-F64BD20CB060}"/>
              </a:ext>
            </a:extLst>
          </p:cNvPr>
          <p:cNvSpPr txBox="1"/>
          <p:nvPr/>
        </p:nvSpPr>
        <p:spPr>
          <a:xfrm>
            <a:off x="5992961" y="4717563"/>
            <a:ext cx="3069181" cy="807913"/>
          </a:xfrm>
          <a:prstGeom prst="rect">
            <a:avLst/>
          </a:prstGeom>
        </p:spPr>
        <p:txBody>
          <a:bodyPr lIns="0" tIns="0" rIns="0" bIns="0" rtlCol="0" anchor="t">
            <a:spAutoFit/>
          </a:bodyPr>
          <a:lstStyle/>
          <a:p>
            <a:pPr defTabSz="857250">
              <a:lnSpc>
                <a:spcPts val="2063"/>
              </a:lnSpc>
            </a:pPr>
            <a:r>
              <a:rPr lang="en-AU" dirty="0">
                <a:solidFill>
                  <a:srgbClr val="000000"/>
                </a:solidFill>
                <a:latin typeface="Raleway" pitchFamily="2" charset="0"/>
              </a:rPr>
              <a:t>It is the government’s responsibility to make sure the public is not exposed. </a:t>
            </a:r>
            <a:endParaRPr lang="en-US" dirty="0">
              <a:solidFill>
                <a:srgbClr val="000000"/>
              </a:solidFill>
              <a:latin typeface="Raleway" pitchFamily="2" charset="0"/>
            </a:endParaRPr>
          </a:p>
        </p:txBody>
      </p:sp>
      <p:pic>
        <p:nvPicPr>
          <p:cNvPr id="41" name="Picture 13">
            <a:extLst>
              <a:ext uri="{FF2B5EF4-FFF2-40B4-BE49-F238E27FC236}">
                <a16:creationId xmlns:a16="http://schemas.microsoft.com/office/drawing/2014/main" id="{62C45FDE-A6CA-481C-AE4A-218BC73969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97926" flipV="1">
            <a:off x="3156587" y="991490"/>
            <a:ext cx="582151" cy="219718"/>
          </a:xfrm>
          <a:prstGeom prst="rect">
            <a:avLst/>
          </a:prstGeom>
        </p:spPr>
      </p:pic>
      <p:pic>
        <p:nvPicPr>
          <p:cNvPr id="42" name="Picture 13">
            <a:extLst>
              <a:ext uri="{FF2B5EF4-FFF2-40B4-BE49-F238E27FC236}">
                <a16:creationId xmlns:a16="http://schemas.microsoft.com/office/drawing/2014/main" id="{7ABC7F77-28B6-41CB-844A-F1814C8DA6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217280" flipV="1">
            <a:off x="5505242" y="5722037"/>
            <a:ext cx="582151" cy="187378"/>
          </a:xfrm>
          <a:prstGeom prst="rect">
            <a:avLst/>
          </a:prstGeom>
        </p:spPr>
      </p:pic>
      <p:sp>
        <p:nvSpPr>
          <p:cNvPr id="44" name="TextBox 43">
            <a:extLst>
              <a:ext uri="{FF2B5EF4-FFF2-40B4-BE49-F238E27FC236}">
                <a16:creationId xmlns:a16="http://schemas.microsoft.com/office/drawing/2014/main" id="{8D1D38E9-DC43-45EE-AF81-890B5BF13C49}"/>
              </a:ext>
            </a:extLst>
          </p:cNvPr>
          <p:cNvSpPr txBox="1"/>
          <p:nvPr/>
        </p:nvSpPr>
        <p:spPr>
          <a:xfrm>
            <a:off x="-950720" y="6447725"/>
            <a:ext cx="13094294" cy="244554"/>
          </a:xfrm>
          <a:prstGeom prst="rect">
            <a:avLst/>
          </a:prstGeom>
          <a:noFill/>
        </p:spPr>
        <p:txBody>
          <a:bodyPr wrap="square">
            <a:spAutoFit/>
          </a:bodyPr>
          <a:lstStyle/>
          <a:p>
            <a:pPr marL="1371600">
              <a:lnSpc>
                <a:spcPct val="120000"/>
              </a:lnSpc>
              <a:spcAft>
                <a:spcPts val="450"/>
              </a:spcAft>
            </a:pPr>
            <a:r>
              <a:rPr lang="en-AU" sz="900" dirty="0">
                <a:solidFill>
                  <a:srgbClr val="5A5A5A"/>
                </a:solidFill>
                <a:effectLst/>
                <a:latin typeface="Raleway" pitchFamily="2" charset="0"/>
                <a:ea typeface="Malgun Gothic" panose="020B0503020000020004" pitchFamily="34" charset="-127"/>
                <a:cs typeface="Calibri Light (Headings)"/>
              </a:rPr>
              <a:t>Park, S., McCallum, K., Holland, K., McGuinness, K., Lee, J., Fisher, C. &amp; John, E. (2022). COVID-19: Australian News &amp; Misinformation Longitudinal Study. Canberra: News Media Research Centre, University of Canberra.</a:t>
            </a:r>
            <a:endParaRPr lang="en-AU" sz="700" dirty="0">
              <a:solidFill>
                <a:srgbClr val="5A5A5A"/>
              </a:solidFill>
              <a:effectLst/>
              <a:latin typeface="Raleway" pitchFamily="2" charset="0"/>
              <a:ea typeface="Malgun Gothic" panose="020B0503020000020004" pitchFamily="34" charset="-127"/>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49CDB1-FCFC-45EB-BCE0-38FB75E1FBE9}"/>
              </a:ext>
            </a:extLst>
          </p:cNvPr>
          <p:cNvSpPr/>
          <p:nvPr/>
        </p:nvSpPr>
        <p:spPr>
          <a:xfrm>
            <a:off x="0" y="375116"/>
            <a:ext cx="1219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2"/>
                </a:solidFill>
                <a:effectLst/>
                <a:uLnTx/>
                <a:uFillTx/>
                <a:latin typeface="Raleway" pitchFamily="2" charset="0"/>
              </a:rPr>
              <a:t>Responses to misinformation</a:t>
            </a:r>
            <a:endParaRPr kumimoji="0" lang="en-AU" sz="2800" b="0" i="0" u="none" strike="noStrike" kern="1200" cap="none" spc="0" normalizeH="0" baseline="0" noProof="0" dirty="0">
              <a:ln>
                <a:noFill/>
              </a:ln>
              <a:solidFill>
                <a:schemeClr val="tx2"/>
              </a:solidFill>
              <a:effectLst/>
              <a:uLnTx/>
              <a:uFillTx/>
              <a:latin typeface="Raleway" pitchFamily="2" charset="0"/>
            </a:endParaRPr>
          </a:p>
        </p:txBody>
      </p:sp>
      <p:sp>
        <p:nvSpPr>
          <p:cNvPr id="4" name="TextBox 3">
            <a:extLst>
              <a:ext uri="{FF2B5EF4-FFF2-40B4-BE49-F238E27FC236}">
                <a16:creationId xmlns:a16="http://schemas.microsoft.com/office/drawing/2014/main" id="{3670D332-CB2A-400F-9F89-F482B795F1BC}"/>
              </a:ext>
            </a:extLst>
          </p:cNvPr>
          <p:cNvSpPr txBox="1"/>
          <p:nvPr/>
        </p:nvSpPr>
        <p:spPr>
          <a:xfrm>
            <a:off x="-950720" y="6447725"/>
            <a:ext cx="13094294" cy="244554"/>
          </a:xfrm>
          <a:prstGeom prst="rect">
            <a:avLst/>
          </a:prstGeom>
          <a:noFill/>
        </p:spPr>
        <p:txBody>
          <a:bodyPr wrap="square">
            <a:spAutoFit/>
          </a:bodyPr>
          <a:lstStyle/>
          <a:p>
            <a:pPr marL="1371600">
              <a:lnSpc>
                <a:spcPct val="120000"/>
              </a:lnSpc>
              <a:spcAft>
                <a:spcPts val="450"/>
              </a:spcAft>
            </a:pPr>
            <a:r>
              <a:rPr lang="en-AU" sz="900" dirty="0">
                <a:solidFill>
                  <a:srgbClr val="5A5A5A"/>
                </a:solidFill>
                <a:effectLst/>
                <a:latin typeface="Raleway" pitchFamily="2" charset="0"/>
                <a:ea typeface="Malgun Gothic" panose="020B0503020000020004" pitchFamily="34" charset="-127"/>
                <a:cs typeface="Calibri Light (Headings)"/>
              </a:rPr>
              <a:t>Park, S., McCallum, K., Holland, K., McGuinness, K., Lee, J., Fisher, C. &amp; John, E. (2022). COVID-19: Australian News &amp; Misinformation Longitudinal Study. Canberra: News Media Research Centre, University of Canberra.</a:t>
            </a:r>
            <a:endParaRPr lang="en-AU" sz="700" dirty="0">
              <a:solidFill>
                <a:srgbClr val="5A5A5A"/>
              </a:solidFill>
              <a:effectLst/>
              <a:latin typeface="Raleway" pitchFamily="2" charset="0"/>
              <a:ea typeface="Malgun Gothic" panose="020B0503020000020004" pitchFamily="34" charset="-127"/>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9E7DF1-1C34-44E1-B589-F54527BA76E5}"/>
              </a:ext>
            </a:extLst>
          </p:cNvPr>
          <p:cNvGraphicFramePr>
            <a:graphicFrameLocks noGrp="1"/>
          </p:cNvGraphicFramePr>
          <p:nvPr>
            <p:extLst>
              <p:ext uri="{D42A27DB-BD31-4B8C-83A1-F6EECF244321}">
                <p14:modId xmlns:p14="http://schemas.microsoft.com/office/powerpoint/2010/main" val="924824449"/>
              </p:ext>
            </p:extLst>
          </p:nvPr>
        </p:nvGraphicFramePr>
        <p:xfrm>
          <a:off x="671119" y="1614169"/>
          <a:ext cx="11048299" cy="3998065"/>
        </p:xfrm>
        <a:graphic>
          <a:graphicData uri="http://schemas.openxmlformats.org/drawingml/2006/table">
            <a:tbl>
              <a:tblPr/>
              <a:tblGrid>
                <a:gridCol w="8196044">
                  <a:extLst>
                    <a:ext uri="{9D8B030D-6E8A-4147-A177-3AD203B41FA5}">
                      <a16:colId xmlns:a16="http://schemas.microsoft.com/office/drawing/2014/main" val="585018900"/>
                    </a:ext>
                  </a:extLst>
                </a:gridCol>
                <a:gridCol w="588190">
                  <a:extLst>
                    <a:ext uri="{9D8B030D-6E8A-4147-A177-3AD203B41FA5}">
                      <a16:colId xmlns:a16="http://schemas.microsoft.com/office/drawing/2014/main" val="3683334653"/>
                    </a:ext>
                  </a:extLst>
                </a:gridCol>
                <a:gridCol w="561628">
                  <a:extLst>
                    <a:ext uri="{9D8B030D-6E8A-4147-A177-3AD203B41FA5}">
                      <a16:colId xmlns:a16="http://schemas.microsoft.com/office/drawing/2014/main" val="2703553291"/>
                    </a:ext>
                  </a:extLst>
                </a:gridCol>
                <a:gridCol w="586703">
                  <a:extLst>
                    <a:ext uri="{9D8B030D-6E8A-4147-A177-3AD203B41FA5}">
                      <a16:colId xmlns:a16="http://schemas.microsoft.com/office/drawing/2014/main" val="2373785101"/>
                    </a:ext>
                  </a:extLst>
                </a:gridCol>
                <a:gridCol w="527779">
                  <a:extLst>
                    <a:ext uri="{9D8B030D-6E8A-4147-A177-3AD203B41FA5}">
                      <a16:colId xmlns:a16="http://schemas.microsoft.com/office/drawing/2014/main" val="1928255915"/>
                    </a:ext>
                  </a:extLst>
                </a:gridCol>
                <a:gridCol w="587955">
                  <a:extLst>
                    <a:ext uri="{9D8B030D-6E8A-4147-A177-3AD203B41FA5}">
                      <a16:colId xmlns:a16="http://schemas.microsoft.com/office/drawing/2014/main" val="2516454031"/>
                    </a:ext>
                  </a:extLst>
                </a:gridCol>
              </a:tblGrid>
              <a:tr h="799613">
                <a:tc>
                  <a:txBody>
                    <a:bodyPr/>
                    <a:lstStyle/>
                    <a:p>
                      <a:pPr algn="ctr" fontAlgn="b"/>
                      <a:r>
                        <a:rPr lang="en-AU" sz="1800" b="0" i="0" u="none" strike="noStrike" dirty="0">
                          <a:solidFill>
                            <a:srgbClr val="000000"/>
                          </a:solidFill>
                          <a:effectLst/>
                          <a:latin typeface="Raleway" pitchFamily="2" charset="0"/>
                        </a:rPr>
                        <a:t> </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2800" b="1" i="0" u="none" strike="noStrike" dirty="0">
                          <a:solidFill>
                            <a:srgbClr val="E99757"/>
                          </a:solidFill>
                          <a:effectLst/>
                          <a:latin typeface="Raleway" pitchFamily="2" charset="0"/>
                        </a:rPr>
                        <a:t>Z</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2800" b="1" i="0" u="none" strike="noStrike">
                          <a:solidFill>
                            <a:srgbClr val="E99757"/>
                          </a:solidFill>
                          <a:effectLst/>
                          <a:latin typeface="Raleway" pitchFamily="2" charset="0"/>
                        </a:rPr>
                        <a:t>Y</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2800" b="1" i="0" u="none" strike="noStrike" dirty="0">
                          <a:solidFill>
                            <a:srgbClr val="E99757"/>
                          </a:solidFill>
                          <a:effectLst/>
                          <a:latin typeface="Raleway" pitchFamily="2" charset="0"/>
                        </a:rPr>
                        <a:t>X</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2800" b="1" i="0" u="none" strike="noStrike" dirty="0">
                          <a:solidFill>
                            <a:srgbClr val="E99757"/>
                          </a:solidFill>
                          <a:effectLst/>
                          <a:latin typeface="Raleway" pitchFamily="2" charset="0"/>
                        </a:rPr>
                        <a:t>BB</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2800" b="1" i="0" u="none" strike="noStrike" dirty="0">
                          <a:solidFill>
                            <a:srgbClr val="E99757"/>
                          </a:solidFill>
                          <a:effectLst/>
                          <a:latin typeface="Raleway" pitchFamily="2" charset="0"/>
                        </a:rPr>
                        <a:t>74+</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601115"/>
                  </a:ext>
                </a:extLst>
              </a:tr>
              <a:tr h="799613">
                <a:tc>
                  <a:txBody>
                    <a:bodyPr/>
                    <a:lstStyle/>
                    <a:p>
                      <a:pPr algn="ctr" fontAlgn="b"/>
                      <a:r>
                        <a:rPr lang="en-AU" sz="1800" b="0" i="0" u="none" strike="noStrike" dirty="0">
                          <a:solidFill>
                            <a:srgbClr val="000000"/>
                          </a:solidFill>
                          <a:effectLst/>
                          <a:latin typeface="Raleway" pitchFamily="2" charset="0"/>
                        </a:rPr>
                        <a:t>I stopped paying attention to information shared by people I don’t trust</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800" b="0" i="0" u="none" strike="noStrike" dirty="0">
                          <a:solidFill>
                            <a:srgbClr val="000000"/>
                          </a:solidFill>
                          <a:effectLst/>
                          <a:latin typeface="Raleway" pitchFamily="2" charset="0"/>
                        </a:rPr>
                        <a:t>30</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AU" sz="1800" b="0" i="0" u="none" strike="noStrike" dirty="0">
                          <a:solidFill>
                            <a:srgbClr val="000000"/>
                          </a:solidFill>
                          <a:effectLst/>
                          <a:latin typeface="Raleway" pitchFamily="2" charset="0"/>
                        </a:rPr>
                        <a:t>30</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AU" sz="1800" b="0" i="0" u="none" strike="noStrike" dirty="0">
                          <a:solidFill>
                            <a:srgbClr val="000000"/>
                          </a:solidFill>
                          <a:effectLst/>
                          <a:latin typeface="Raleway" pitchFamily="2" charset="0"/>
                        </a:rPr>
                        <a:t>30</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AU" sz="1800" b="0" i="0" u="none" strike="noStrike" dirty="0">
                          <a:solidFill>
                            <a:srgbClr val="000000"/>
                          </a:solidFill>
                          <a:effectLst/>
                          <a:latin typeface="Raleway" pitchFamily="2" charset="0"/>
                        </a:rPr>
                        <a:t>38</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AU" sz="1800" b="0" i="0" u="none" strike="noStrike" dirty="0">
                          <a:solidFill>
                            <a:srgbClr val="000000"/>
                          </a:solidFill>
                          <a:effectLst/>
                          <a:latin typeface="Raleway" pitchFamily="2" charset="0"/>
                        </a:rPr>
                        <a:t>43</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37468285"/>
                  </a:ext>
                </a:extLst>
              </a:tr>
              <a:tr h="799613">
                <a:tc>
                  <a:txBody>
                    <a:bodyPr/>
                    <a:lstStyle/>
                    <a:p>
                      <a:pPr algn="ctr" fontAlgn="b"/>
                      <a:r>
                        <a:rPr lang="en-AU" sz="1800" b="0" i="0" u="none" strike="noStrike" dirty="0">
                          <a:solidFill>
                            <a:srgbClr val="000000"/>
                          </a:solidFill>
                          <a:effectLst/>
                          <a:latin typeface="Raleway" pitchFamily="2" charset="0"/>
                        </a:rPr>
                        <a:t>I searched different sources to see whether it was accurate</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800" b="0" i="0" u="none" strike="noStrike" dirty="0">
                          <a:solidFill>
                            <a:srgbClr val="000000"/>
                          </a:solidFill>
                          <a:effectLst/>
                          <a:latin typeface="Raleway" pitchFamily="2" charset="0"/>
                        </a:rPr>
                        <a:t>32</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AU" sz="1800" b="0" i="0" u="none" strike="noStrike" dirty="0">
                          <a:solidFill>
                            <a:srgbClr val="000000"/>
                          </a:solidFill>
                          <a:effectLst/>
                          <a:latin typeface="Raleway" pitchFamily="2" charset="0"/>
                        </a:rPr>
                        <a:t>27</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AU" sz="1800" b="0" i="0" u="none" strike="noStrike" dirty="0">
                          <a:solidFill>
                            <a:srgbClr val="000000"/>
                          </a:solidFill>
                          <a:effectLst/>
                          <a:latin typeface="Raleway" pitchFamily="2" charset="0"/>
                        </a:rPr>
                        <a:t>25</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AU" sz="1800" b="0" i="0" u="none" strike="noStrike" dirty="0">
                          <a:solidFill>
                            <a:srgbClr val="000000"/>
                          </a:solidFill>
                          <a:effectLst/>
                          <a:latin typeface="Raleway" pitchFamily="2" charset="0"/>
                        </a:rPr>
                        <a:t>25</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AU" sz="1800" b="0" i="0" u="none" strike="noStrike" dirty="0">
                          <a:solidFill>
                            <a:srgbClr val="000000"/>
                          </a:solidFill>
                          <a:effectLst/>
                          <a:latin typeface="Raleway" pitchFamily="2" charset="0"/>
                        </a:rPr>
                        <a:t>22</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408136"/>
                  </a:ext>
                </a:extLst>
              </a:tr>
              <a:tr h="799613">
                <a:tc>
                  <a:txBody>
                    <a:bodyPr/>
                    <a:lstStyle/>
                    <a:p>
                      <a:pPr algn="ctr" fontAlgn="b"/>
                      <a:r>
                        <a:rPr lang="en-AU" sz="1800" b="0" i="0" u="none" strike="noStrike">
                          <a:solidFill>
                            <a:srgbClr val="000000"/>
                          </a:solidFill>
                          <a:effectLst/>
                          <a:latin typeface="Raleway" pitchFamily="2" charset="0"/>
                        </a:rPr>
                        <a:t>I started using more reputable information sources</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800" b="0" i="0" u="none" strike="noStrike" dirty="0">
                          <a:solidFill>
                            <a:srgbClr val="000000"/>
                          </a:solidFill>
                          <a:effectLst/>
                          <a:latin typeface="Raleway" pitchFamily="2" charset="0"/>
                        </a:rPr>
                        <a:t>24</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AU" sz="1800" b="0" i="0" u="none" strike="noStrike" dirty="0">
                          <a:solidFill>
                            <a:srgbClr val="000000"/>
                          </a:solidFill>
                          <a:effectLst/>
                          <a:latin typeface="Raleway" pitchFamily="2" charset="0"/>
                        </a:rPr>
                        <a:t>20</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AU" sz="1800" b="0" i="0" u="none" strike="noStrike" dirty="0">
                          <a:solidFill>
                            <a:srgbClr val="000000"/>
                          </a:solidFill>
                          <a:effectLst/>
                          <a:latin typeface="Raleway" pitchFamily="2" charset="0"/>
                        </a:rPr>
                        <a:t>15</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800" b="0" i="0" u="none" strike="noStrike">
                          <a:solidFill>
                            <a:srgbClr val="000000"/>
                          </a:solidFill>
                          <a:effectLst/>
                          <a:latin typeface="Raleway" pitchFamily="2" charset="0"/>
                        </a:rPr>
                        <a:t>16</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800" b="0" i="0" u="none" strike="noStrike" dirty="0">
                          <a:solidFill>
                            <a:srgbClr val="000000"/>
                          </a:solidFill>
                          <a:effectLst/>
                          <a:latin typeface="Raleway" pitchFamily="2" charset="0"/>
                        </a:rPr>
                        <a:t>18</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545033"/>
                  </a:ext>
                </a:extLst>
              </a:tr>
              <a:tr h="799613">
                <a:tc>
                  <a:txBody>
                    <a:bodyPr/>
                    <a:lstStyle/>
                    <a:p>
                      <a:pPr algn="ctr" fontAlgn="b"/>
                      <a:r>
                        <a:rPr lang="en-AU" sz="1800" b="0" i="0" u="none" strike="noStrike" dirty="0">
                          <a:solidFill>
                            <a:srgbClr val="000000"/>
                          </a:solidFill>
                          <a:effectLst/>
                          <a:latin typeface="Raleway" pitchFamily="2" charset="0"/>
                        </a:rPr>
                        <a:t>I discussed the information with other people I trust </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800" b="0" i="0" u="none" strike="noStrike">
                          <a:solidFill>
                            <a:srgbClr val="000000"/>
                          </a:solidFill>
                          <a:effectLst/>
                          <a:latin typeface="Raleway" pitchFamily="2" charset="0"/>
                        </a:rPr>
                        <a:t>15</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AU" sz="1800" b="0" i="0" u="none" strike="noStrike">
                          <a:solidFill>
                            <a:srgbClr val="000000"/>
                          </a:solidFill>
                          <a:effectLst/>
                          <a:latin typeface="Raleway" pitchFamily="2" charset="0"/>
                        </a:rPr>
                        <a:t>17</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AU" sz="1800" b="0" i="0" u="none" strike="noStrike" dirty="0">
                          <a:solidFill>
                            <a:srgbClr val="000000"/>
                          </a:solidFill>
                          <a:effectLst/>
                          <a:latin typeface="Raleway" pitchFamily="2" charset="0"/>
                        </a:rPr>
                        <a:t>15</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AU" sz="1800" b="0" i="0" u="none" strike="noStrike" dirty="0">
                          <a:solidFill>
                            <a:srgbClr val="000000"/>
                          </a:solidFill>
                          <a:effectLst/>
                          <a:latin typeface="Raleway" pitchFamily="2" charset="0"/>
                        </a:rPr>
                        <a:t>15</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AU" sz="1800" b="0" i="0" u="none" strike="noStrike" dirty="0">
                          <a:solidFill>
                            <a:srgbClr val="000000"/>
                          </a:solidFill>
                          <a:effectLst/>
                          <a:latin typeface="Raleway" pitchFamily="2" charset="0"/>
                        </a:rPr>
                        <a:t>12</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88339"/>
                  </a:ext>
                </a:extLst>
              </a:tr>
            </a:tbl>
          </a:graphicData>
        </a:graphic>
      </p:graphicFrame>
    </p:spTree>
    <p:extLst>
      <p:ext uri="{BB962C8B-B14F-4D97-AF65-F5344CB8AC3E}">
        <p14:creationId xmlns:p14="http://schemas.microsoft.com/office/powerpoint/2010/main" val="226399359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2.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D9F223-918A-45AF-9B53-56AB9E5E2182}">
  <ds:schemaRefs>
    <ds:schemaRef ds:uri="http://schemas.microsoft.com/office/2006/documentManagement/types"/>
    <ds:schemaRef ds:uri="http://www.w3.org/XML/1998/namespace"/>
    <ds:schemaRef ds:uri="71af3243-3dd4-4a8d-8c0d-dd76da1f02a5"/>
    <ds:schemaRef ds:uri="http://purl.org/dc/dcmitype/"/>
    <ds:schemaRef ds:uri="http://purl.org/dc/elements/1.1/"/>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 presentation</Template>
  <TotalTime>2691</TotalTime>
  <Words>1234</Words>
  <Application>Microsoft Office PowerPoint</Application>
  <PresentationFormat>Widescreen</PresentationFormat>
  <Paragraphs>156</Paragraphs>
  <Slides>21</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Calibri</vt:lpstr>
      <vt:lpstr>Raleway Bold</vt:lpstr>
      <vt:lpstr>Georgia</vt:lpstr>
      <vt:lpstr>Arial</vt:lpstr>
      <vt:lpstr>Roboto</vt:lpstr>
      <vt:lpstr>Wingdings</vt:lpstr>
      <vt:lpstr>Calibri Light</vt:lpstr>
      <vt:lpstr>Verlag Black</vt:lpstr>
      <vt:lpstr>Verlag</vt:lpstr>
      <vt:lpstr>Raleway</vt:lpstr>
      <vt:lpstr>Office Theme</vt:lpstr>
      <vt:lpstr>3_Office Theme</vt:lpstr>
      <vt:lpstr>2_Office Theme</vt:lpstr>
      <vt:lpstr>1_Office Theme</vt:lpstr>
      <vt:lpstr>combatting misinformation With Media LIteracy</vt:lpstr>
      <vt:lpstr>PowerPoint Presentation</vt:lpstr>
      <vt:lpstr>Real Life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responsible for delivering media literacy education?</vt:lpstr>
      <vt:lpstr>PowerPoint Presentation</vt:lpstr>
      <vt:lpstr>Media Literacy for LIS Professionals</vt:lpstr>
      <vt:lpstr>PowerPoint Presentation</vt:lpstr>
      <vt:lpstr>PowerPoint Presentation</vt:lpstr>
      <vt:lpstr> Tailored to LIS Professionals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Sora</dc:creator>
  <cp:lastModifiedBy>Phoebe Weston-Evans</cp:lastModifiedBy>
  <cp:revision>83</cp:revision>
  <dcterms:created xsi:type="dcterms:W3CDTF">2021-08-01T04:38:58Z</dcterms:created>
  <dcterms:modified xsi:type="dcterms:W3CDTF">2022-04-14T05:19:05Z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